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17"/>
  </p:notesMasterIdLst>
  <p:handoutMasterIdLst>
    <p:handoutMasterId r:id="rId18"/>
  </p:handoutMasterIdLst>
  <p:sldIdLst>
    <p:sldId id="265" r:id="rId5"/>
    <p:sldId id="293" r:id="rId6"/>
    <p:sldId id="267" r:id="rId7"/>
    <p:sldId id="295" r:id="rId8"/>
    <p:sldId id="269" r:id="rId9"/>
    <p:sldId id="296" r:id="rId10"/>
    <p:sldId id="271" r:id="rId11"/>
    <p:sldId id="270" r:id="rId12"/>
    <p:sldId id="297" r:id="rId13"/>
    <p:sldId id="298" r:id="rId14"/>
    <p:sldId id="274" r:id="rId15"/>
    <p:sldId id="299" r:id="rId16"/>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well HM Kong" initials="LHK" lastIdx="3" clrIdx="0">
    <p:extLst>
      <p:ext uri="{19B8F6BF-5375-455C-9EA6-DF929625EA0E}">
        <p15:presenceInfo xmlns:p15="http://schemas.microsoft.com/office/powerpoint/2012/main" userId="Lowell HM K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F0F"/>
    <a:srgbClr val="056E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p:cViewPr varScale="1">
        <p:scale>
          <a:sx n="71" d="100"/>
          <a:sy n="71" d="100"/>
        </p:scale>
        <p:origin x="452" y="44"/>
      </p:cViewPr>
      <p:guideLst>
        <p:guide orient="horz" pos="2160"/>
        <p:guide pos="3840"/>
      </p:guideLst>
    </p:cSldViewPr>
  </p:slideViewPr>
  <p:notesTextViewPr>
    <p:cViewPr>
      <p:scale>
        <a:sx n="1" d="1"/>
        <a:sy n="1" d="1"/>
      </p:scale>
      <p:origin x="0" y="0"/>
    </p:cViewPr>
  </p:notesTextViewPr>
  <p:notesViewPr>
    <p:cSldViewPr>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os KC Yau" userId="c854e3f9-7235-42e1-a7d8-fe644a619124" providerId="ADAL" clId="{DB2CCB7E-98FC-4CD7-BA20-3339C90595F9}"/>
    <pc:docChg chg="custSel modSld">
      <pc:chgData name="Eros KC Yau" userId="c854e3f9-7235-42e1-a7d8-fe644a619124" providerId="ADAL" clId="{DB2CCB7E-98FC-4CD7-BA20-3339C90595F9}" dt="2026-07-16T08:33:59.019" v="74" actId="313"/>
      <pc:docMkLst>
        <pc:docMk/>
      </pc:docMkLst>
      <pc:sldChg chg="modSp mod">
        <pc:chgData name="Eros KC Yau" userId="c854e3f9-7235-42e1-a7d8-fe644a619124" providerId="ADAL" clId="{DB2CCB7E-98FC-4CD7-BA20-3339C90595F9}" dt="2026-07-16T08:33:05.039" v="41" actId="20577"/>
        <pc:sldMkLst>
          <pc:docMk/>
          <pc:sldMk cId="1352073573" sldId="265"/>
        </pc:sldMkLst>
        <pc:spChg chg="mod">
          <ac:chgData name="Eros KC Yau" userId="c854e3f9-7235-42e1-a7d8-fe644a619124" providerId="ADAL" clId="{DB2CCB7E-98FC-4CD7-BA20-3339C90595F9}" dt="2026-07-16T08:33:05.039" v="41" actId="20577"/>
          <ac:spMkLst>
            <pc:docMk/>
            <pc:sldMk cId="1352073573" sldId="265"/>
            <ac:spMk id="2" creationId="{E09BD8CA-2896-485E-8771-19C90C7D6CCD}"/>
          </ac:spMkLst>
        </pc:spChg>
      </pc:sldChg>
      <pc:sldChg chg="modSp mod">
        <pc:chgData name="Eros KC Yau" userId="c854e3f9-7235-42e1-a7d8-fe644a619124" providerId="ADAL" clId="{DB2CCB7E-98FC-4CD7-BA20-3339C90595F9}" dt="2026-07-16T08:33:59.019" v="74" actId="313"/>
        <pc:sldMkLst>
          <pc:docMk/>
          <pc:sldMk cId="3785433761" sldId="293"/>
        </pc:sldMkLst>
        <pc:spChg chg="mod">
          <ac:chgData name="Eros KC Yau" userId="c854e3f9-7235-42e1-a7d8-fe644a619124" providerId="ADAL" clId="{DB2CCB7E-98FC-4CD7-BA20-3339C90595F9}" dt="2026-07-16T08:33:59.019" v="74" actId="313"/>
          <ac:spMkLst>
            <pc:docMk/>
            <pc:sldMk cId="3785433761" sldId="293"/>
            <ac:spMk id="3" creationId="{3675A614-922D-4C4E-BA0F-E7570B78DA2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D86CF6EE-5EE5-4E6E-A286-9A87778AB808}" type="datetimeFigureOut">
              <a:rPr lang="en-US" smtClean="0"/>
              <a:t>8/10/2026</a:t>
            </a:fld>
            <a:endParaRPr lang="en-US"/>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9CB58A83-A85A-4422-8D67-941BDA1D0E7B}" type="slidenum">
              <a:rPr lang="en-US" smtClean="0"/>
              <a:t>‹#›</a:t>
            </a:fld>
            <a:endParaRPr lang="en-US"/>
          </a:p>
        </p:txBody>
      </p:sp>
    </p:spTree>
    <p:extLst>
      <p:ext uri="{BB962C8B-B14F-4D97-AF65-F5344CB8AC3E}">
        <p14:creationId xmlns:p14="http://schemas.microsoft.com/office/powerpoint/2010/main" val="2030864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301543" cy="341064"/>
          </a:xfrm>
          <a:prstGeom prst="rect">
            <a:avLst/>
          </a:prstGeom>
        </p:spPr>
        <p:txBody>
          <a:bodyPr vert="horz" lIns="91440" tIns="45720" rIns="91440" bIns="45720" rtlCol="0"/>
          <a:lstStyle>
            <a:lvl1pPr algn="l">
              <a:defRPr sz="1200"/>
            </a:lvl1pPr>
          </a:lstStyle>
          <a:p>
            <a:endParaRPr lang="en-HK"/>
          </a:p>
        </p:txBody>
      </p:sp>
      <p:sp>
        <p:nvSpPr>
          <p:cNvPr id="3" name="Date Placeholder 2"/>
          <p:cNvSpPr>
            <a:spLocks noGrp="1"/>
          </p:cNvSpPr>
          <p:nvPr>
            <p:ph type="dt" idx="1"/>
          </p:nvPr>
        </p:nvSpPr>
        <p:spPr>
          <a:xfrm>
            <a:off x="5622800" y="1"/>
            <a:ext cx="4301543" cy="341064"/>
          </a:xfrm>
          <a:prstGeom prst="rect">
            <a:avLst/>
          </a:prstGeom>
        </p:spPr>
        <p:txBody>
          <a:bodyPr vert="horz" lIns="91440" tIns="45720" rIns="91440" bIns="45720" rtlCol="0"/>
          <a:lstStyle>
            <a:lvl1pPr algn="r">
              <a:defRPr sz="1200"/>
            </a:lvl1pPr>
          </a:lstStyle>
          <a:p>
            <a:fld id="{65AFCD08-8250-467B-8754-BC8DEFB802A0}" type="datetimeFigureOut">
              <a:rPr lang="en-HK" smtClean="0"/>
              <a:t>10/8/2026</a:t>
            </a:fld>
            <a:endParaRPr lang="en-HK"/>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HK"/>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6" name="Footer Placeholder 5"/>
          <p:cNvSpPr>
            <a:spLocks noGrp="1"/>
          </p:cNvSpPr>
          <p:nvPr>
            <p:ph type="ftr" sz="quarter" idx="4"/>
          </p:nvPr>
        </p:nvSpPr>
        <p:spPr>
          <a:xfrm>
            <a:off x="2" y="6456612"/>
            <a:ext cx="4301543" cy="341063"/>
          </a:xfrm>
          <a:prstGeom prst="rect">
            <a:avLst/>
          </a:prstGeom>
        </p:spPr>
        <p:txBody>
          <a:bodyPr vert="horz" lIns="91440" tIns="45720" rIns="91440" bIns="45720" rtlCol="0" anchor="b"/>
          <a:lstStyle>
            <a:lvl1pPr algn="l">
              <a:defRPr sz="1200"/>
            </a:lvl1pPr>
          </a:lstStyle>
          <a:p>
            <a:endParaRPr lang="en-HK"/>
          </a:p>
        </p:txBody>
      </p:sp>
      <p:sp>
        <p:nvSpPr>
          <p:cNvPr id="7" name="Slide Number Placeholder 6"/>
          <p:cNvSpPr>
            <a:spLocks noGrp="1"/>
          </p:cNvSpPr>
          <p:nvPr>
            <p:ph type="sldNum" sz="quarter" idx="5"/>
          </p:nvPr>
        </p:nvSpPr>
        <p:spPr>
          <a:xfrm>
            <a:off x="5622800" y="6456612"/>
            <a:ext cx="4301543" cy="341063"/>
          </a:xfrm>
          <a:prstGeom prst="rect">
            <a:avLst/>
          </a:prstGeom>
        </p:spPr>
        <p:txBody>
          <a:bodyPr vert="horz" lIns="91440" tIns="45720" rIns="91440" bIns="45720" rtlCol="0" anchor="b"/>
          <a:lstStyle>
            <a:lvl1pPr algn="r">
              <a:defRPr sz="1200"/>
            </a:lvl1pPr>
          </a:lstStyle>
          <a:p>
            <a:fld id="{4CDF90BD-B51E-47C3-AEC4-213115FCB3A1}" type="slidenum">
              <a:rPr lang="en-HK" smtClean="0"/>
              <a:t>‹#›</a:t>
            </a:fld>
            <a:endParaRPr lang="en-HK"/>
          </a:p>
        </p:txBody>
      </p:sp>
    </p:spTree>
    <p:extLst>
      <p:ext uri="{BB962C8B-B14F-4D97-AF65-F5344CB8AC3E}">
        <p14:creationId xmlns:p14="http://schemas.microsoft.com/office/powerpoint/2010/main" val="2680256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2</a:t>
            </a:fld>
            <a:endParaRPr lang="en-HK"/>
          </a:p>
        </p:txBody>
      </p:sp>
    </p:spTree>
    <p:extLst>
      <p:ext uri="{BB962C8B-B14F-4D97-AF65-F5344CB8AC3E}">
        <p14:creationId xmlns:p14="http://schemas.microsoft.com/office/powerpoint/2010/main" val="1286541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11</a:t>
            </a:fld>
            <a:endParaRPr lang="en-HK"/>
          </a:p>
        </p:txBody>
      </p:sp>
    </p:spTree>
    <p:extLst>
      <p:ext uri="{BB962C8B-B14F-4D97-AF65-F5344CB8AC3E}">
        <p14:creationId xmlns:p14="http://schemas.microsoft.com/office/powerpoint/2010/main" val="1541597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83A88-EE97-64C6-48A4-C42AF5DDF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A6A14-849F-29F6-D34A-CC0169EC6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277D5-D4C0-033B-B8C5-C68D62A856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B26C47-6BD8-B292-22D1-DA3271A3EB4F}"/>
              </a:ext>
            </a:extLst>
          </p:cNvPr>
          <p:cNvSpPr>
            <a:spLocks noGrp="1"/>
          </p:cNvSpPr>
          <p:nvPr>
            <p:ph type="sldNum" sz="quarter" idx="10"/>
          </p:nvPr>
        </p:nvSpPr>
        <p:spPr/>
        <p:txBody>
          <a:bodyPr/>
          <a:lstStyle/>
          <a:p>
            <a:fld id="{4CDF90BD-B51E-47C3-AEC4-213115FCB3A1}" type="slidenum">
              <a:rPr lang="en-HK" smtClean="0"/>
              <a:t>12</a:t>
            </a:fld>
            <a:endParaRPr lang="en-HK"/>
          </a:p>
        </p:txBody>
      </p:sp>
    </p:spTree>
    <p:extLst>
      <p:ext uri="{BB962C8B-B14F-4D97-AF65-F5344CB8AC3E}">
        <p14:creationId xmlns:p14="http://schemas.microsoft.com/office/powerpoint/2010/main" val="1043957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3</a:t>
            </a:fld>
            <a:endParaRPr lang="en-HK"/>
          </a:p>
        </p:txBody>
      </p:sp>
    </p:spTree>
    <p:extLst>
      <p:ext uri="{BB962C8B-B14F-4D97-AF65-F5344CB8AC3E}">
        <p14:creationId xmlns:p14="http://schemas.microsoft.com/office/powerpoint/2010/main" val="1539750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1A8F8-B860-C7D5-8E04-D7587D890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D515F-BF87-8D4B-C22D-7B3AF8DB4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4E722-2DAD-391A-2854-29AD3A36D2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A9F245-CC0D-FD82-97F5-6E7031C40205}"/>
              </a:ext>
            </a:extLst>
          </p:cNvPr>
          <p:cNvSpPr>
            <a:spLocks noGrp="1"/>
          </p:cNvSpPr>
          <p:nvPr>
            <p:ph type="sldNum" sz="quarter" idx="10"/>
          </p:nvPr>
        </p:nvSpPr>
        <p:spPr/>
        <p:txBody>
          <a:bodyPr/>
          <a:lstStyle/>
          <a:p>
            <a:fld id="{4CDF90BD-B51E-47C3-AEC4-213115FCB3A1}" type="slidenum">
              <a:rPr lang="en-HK" smtClean="0"/>
              <a:t>4</a:t>
            </a:fld>
            <a:endParaRPr lang="en-HK"/>
          </a:p>
        </p:txBody>
      </p:sp>
    </p:spTree>
    <p:extLst>
      <p:ext uri="{BB962C8B-B14F-4D97-AF65-F5344CB8AC3E}">
        <p14:creationId xmlns:p14="http://schemas.microsoft.com/office/powerpoint/2010/main" val="3669687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5</a:t>
            </a:fld>
            <a:endParaRPr lang="en-HK"/>
          </a:p>
        </p:txBody>
      </p:sp>
    </p:spTree>
    <p:extLst>
      <p:ext uri="{BB962C8B-B14F-4D97-AF65-F5344CB8AC3E}">
        <p14:creationId xmlns:p14="http://schemas.microsoft.com/office/powerpoint/2010/main" val="306533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B6371-E984-426D-554C-F20C254C4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5EF6C-A365-1F77-6E39-90BFC9A20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B7553-2BD6-9827-776C-5BB374A305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420DCC-7787-5B9C-9C4F-7740E951C5F0}"/>
              </a:ext>
            </a:extLst>
          </p:cNvPr>
          <p:cNvSpPr>
            <a:spLocks noGrp="1"/>
          </p:cNvSpPr>
          <p:nvPr>
            <p:ph type="sldNum" sz="quarter" idx="10"/>
          </p:nvPr>
        </p:nvSpPr>
        <p:spPr/>
        <p:txBody>
          <a:bodyPr/>
          <a:lstStyle/>
          <a:p>
            <a:fld id="{4CDF90BD-B51E-47C3-AEC4-213115FCB3A1}" type="slidenum">
              <a:rPr lang="en-HK" smtClean="0"/>
              <a:t>6</a:t>
            </a:fld>
            <a:endParaRPr lang="en-HK"/>
          </a:p>
        </p:txBody>
      </p:sp>
    </p:spTree>
    <p:extLst>
      <p:ext uri="{BB962C8B-B14F-4D97-AF65-F5344CB8AC3E}">
        <p14:creationId xmlns:p14="http://schemas.microsoft.com/office/powerpoint/2010/main" val="409469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7</a:t>
            </a:fld>
            <a:endParaRPr lang="en-HK"/>
          </a:p>
        </p:txBody>
      </p:sp>
    </p:spTree>
    <p:extLst>
      <p:ext uri="{BB962C8B-B14F-4D97-AF65-F5344CB8AC3E}">
        <p14:creationId xmlns:p14="http://schemas.microsoft.com/office/powerpoint/2010/main" val="814773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DF90BD-B51E-47C3-AEC4-213115FCB3A1}" type="slidenum">
              <a:rPr lang="en-HK" smtClean="0"/>
              <a:t>8</a:t>
            </a:fld>
            <a:endParaRPr lang="en-HK"/>
          </a:p>
        </p:txBody>
      </p:sp>
    </p:spTree>
    <p:extLst>
      <p:ext uri="{BB962C8B-B14F-4D97-AF65-F5344CB8AC3E}">
        <p14:creationId xmlns:p14="http://schemas.microsoft.com/office/powerpoint/2010/main" val="2365731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171A3-26CC-5EA8-936B-2A5D75FBC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A74C4E-B6A1-F04F-E04F-B1549073DC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3D0F5-39B7-23D4-454E-7A72652F63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629F5A-1A73-2064-EF74-DB3A18CFD5E3}"/>
              </a:ext>
            </a:extLst>
          </p:cNvPr>
          <p:cNvSpPr>
            <a:spLocks noGrp="1"/>
          </p:cNvSpPr>
          <p:nvPr>
            <p:ph type="sldNum" sz="quarter" idx="10"/>
          </p:nvPr>
        </p:nvSpPr>
        <p:spPr/>
        <p:txBody>
          <a:bodyPr/>
          <a:lstStyle/>
          <a:p>
            <a:fld id="{4CDF90BD-B51E-47C3-AEC4-213115FCB3A1}" type="slidenum">
              <a:rPr lang="en-HK" smtClean="0"/>
              <a:t>9</a:t>
            </a:fld>
            <a:endParaRPr lang="en-HK"/>
          </a:p>
        </p:txBody>
      </p:sp>
    </p:spTree>
    <p:extLst>
      <p:ext uri="{BB962C8B-B14F-4D97-AF65-F5344CB8AC3E}">
        <p14:creationId xmlns:p14="http://schemas.microsoft.com/office/powerpoint/2010/main" val="1757364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67BFD-E503-70C3-AD30-7A01361056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86028-8EA5-4AC3-BA61-51B188148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DDA1E-21B1-4E0B-3AFD-7FC984B1EA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D55607-52C8-62AE-B9E7-82EC64393BE1}"/>
              </a:ext>
            </a:extLst>
          </p:cNvPr>
          <p:cNvSpPr>
            <a:spLocks noGrp="1"/>
          </p:cNvSpPr>
          <p:nvPr>
            <p:ph type="sldNum" sz="quarter" idx="10"/>
          </p:nvPr>
        </p:nvSpPr>
        <p:spPr/>
        <p:txBody>
          <a:bodyPr/>
          <a:lstStyle/>
          <a:p>
            <a:fld id="{4CDF90BD-B51E-47C3-AEC4-213115FCB3A1}" type="slidenum">
              <a:rPr lang="en-HK" smtClean="0"/>
              <a:t>10</a:t>
            </a:fld>
            <a:endParaRPr lang="en-HK"/>
          </a:p>
        </p:txBody>
      </p:sp>
    </p:spTree>
    <p:extLst>
      <p:ext uri="{BB962C8B-B14F-4D97-AF65-F5344CB8AC3E}">
        <p14:creationId xmlns:p14="http://schemas.microsoft.com/office/powerpoint/2010/main" val="4262215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7375" y="304802"/>
            <a:ext cx="10997357" cy="402031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627376" y="4455620"/>
            <a:ext cx="10997357" cy="1753217"/>
          </a:xfrm>
        </p:spPr>
        <p:txBody>
          <a:bodyPr lIns="91440" rIns="91440">
            <a:normAutofit/>
          </a:bodyPr>
          <a:lstStyle>
            <a:lvl1pPr marL="0" indent="0" algn="l">
              <a:buNone/>
              <a:defRPr sz="2400"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00751C04-6B56-48FB-88B0-19BE4460FE95}" type="datetimeFigureOut">
              <a:rPr lang="en-HK" smtClean="0"/>
              <a:t>10/8/2026</a:t>
            </a:fld>
            <a:endParaRPr lang="en-HK"/>
          </a:p>
        </p:txBody>
      </p:sp>
      <p:sp>
        <p:nvSpPr>
          <p:cNvPr id="5" name="Footer Placeholder 4"/>
          <p:cNvSpPr>
            <a:spLocks noGrp="1"/>
          </p:cNvSpPr>
          <p:nvPr>
            <p:ph type="ftr" sz="quarter" idx="11"/>
          </p:nvPr>
        </p:nvSpPr>
        <p:spPr>
          <a:xfrm>
            <a:off x="3164843" y="6459785"/>
            <a:ext cx="7020558" cy="342928"/>
          </a:xfrm>
        </p:spPr>
        <p:txBody>
          <a:bodyPr/>
          <a:lstStyle/>
          <a:p>
            <a:endParaRPr lang="en-HK" dirty="0"/>
          </a:p>
        </p:txBody>
      </p:sp>
      <p:sp>
        <p:nvSpPr>
          <p:cNvPr id="6" name="Slide Number Placeholder 5"/>
          <p:cNvSpPr>
            <a:spLocks noGrp="1"/>
          </p:cNvSpPr>
          <p:nvPr>
            <p:ph type="sldNum" sz="quarter" idx="12"/>
          </p:nvPr>
        </p:nvSpPr>
        <p:spPr/>
        <p:txBody>
          <a:bodyPr/>
          <a:lstStyle/>
          <a:p>
            <a:fld id="{15371A14-B2AA-476F-8E3A-C19D1F713DE2}" type="slidenum">
              <a:rPr lang="en-HK" smtClean="0"/>
              <a:t>‹#›</a:t>
            </a:fld>
            <a:endParaRPr lang="en-HK"/>
          </a:p>
        </p:txBody>
      </p:sp>
      <p:cxnSp>
        <p:nvCxnSpPr>
          <p:cNvPr id="9" name="Straight Connector 8"/>
          <p:cNvCxnSpPr>
            <a:cxnSpLocks/>
          </p:cNvCxnSpPr>
          <p:nvPr/>
        </p:nvCxnSpPr>
        <p:spPr>
          <a:xfrm flipV="1">
            <a:off x="598057" y="4325112"/>
            <a:ext cx="11026675"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10D24FD-BC96-17E0-E551-1901E8A56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92958" y="55336"/>
            <a:ext cx="2328362" cy="1187654"/>
          </a:xfrm>
          <a:prstGeom prst="rect">
            <a:avLst/>
          </a:prstGeom>
        </p:spPr>
      </p:pic>
    </p:spTree>
    <p:extLst>
      <p:ext uri="{BB962C8B-B14F-4D97-AF65-F5344CB8AC3E}">
        <p14:creationId xmlns:p14="http://schemas.microsoft.com/office/powerpoint/2010/main" val="2345888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751C04-6B56-48FB-88B0-19BE4460FE95}" type="datetimeFigureOut">
              <a:rPr lang="en-HK" smtClean="0"/>
              <a:t>10/8/2026</a:t>
            </a:fld>
            <a:endParaRPr lang="en-HK"/>
          </a:p>
        </p:txBody>
      </p:sp>
      <p:sp>
        <p:nvSpPr>
          <p:cNvPr id="5" name="Footer Placeholder 4"/>
          <p:cNvSpPr>
            <a:spLocks noGrp="1"/>
          </p:cNvSpPr>
          <p:nvPr>
            <p:ph type="ftr" sz="quarter" idx="11"/>
          </p:nvPr>
        </p:nvSpPr>
        <p:spPr/>
        <p:txBody>
          <a:bodyPr/>
          <a:lstStyle/>
          <a:p>
            <a:endParaRPr lang="en-HK"/>
          </a:p>
        </p:txBody>
      </p:sp>
      <p:sp>
        <p:nvSpPr>
          <p:cNvPr id="6" name="Slide Number Placeholder 5"/>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3300115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83472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7376" y="412302"/>
            <a:ext cx="7945124"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751C04-6B56-48FB-88B0-19BE4460FE95}" type="datetimeFigureOut">
              <a:rPr lang="en-HK" smtClean="0"/>
              <a:t>10/8/2026</a:t>
            </a:fld>
            <a:endParaRPr lang="en-HK"/>
          </a:p>
        </p:txBody>
      </p:sp>
      <p:sp>
        <p:nvSpPr>
          <p:cNvPr id="5" name="Footer Placeholder 4"/>
          <p:cNvSpPr>
            <a:spLocks noGrp="1"/>
          </p:cNvSpPr>
          <p:nvPr>
            <p:ph type="ftr" sz="quarter" idx="11"/>
          </p:nvPr>
        </p:nvSpPr>
        <p:spPr/>
        <p:txBody>
          <a:bodyPr/>
          <a:lstStyle/>
          <a:p>
            <a:endParaRPr lang="en-HK"/>
          </a:p>
        </p:txBody>
      </p:sp>
      <p:sp>
        <p:nvSpPr>
          <p:cNvPr id="6" name="Slide Number Placeholder 5"/>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1404388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751C04-6B56-48FB-88B0-19BE4460FE95}" type="datetimeFigureOut">
              <a:rPr lang="en-HK" smtClean="0"/>
              <a:t>10/8/2026</a:t>
            </a:fld>
            <a:endParaRPr lang="en-HK"/>
          </a:p>
        </p:txBody>
      </p:sp>
      <p:sp>
        <p:nvSpPr>
          <p:cNvPr id="5" name="Footer Placeholder 4"/>
          <p:cNvSpPr>
            <a:spLocks noGrp="1"/>
          </p:cNvSpPr>
          <p:nvPr>
            <p:ph type="ftr" sz="quarter" idx="11"/>
          </p:nvPr>
        </p:nvSpPr>
        <p:spPr/>
        <p:txBody>
          <a:bodyPr/>
          <a:lstStyle/>
          <a:p>
            <a:endParaRPr lang="en-HK"/>
          </a:p>
        </p:txBody>
      </p:sp>
      <p:sp>
        <p:nvSpPr>
          <p:cNvPr id="6" name="Slide Number Placeholder 5"/>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340385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7376" y="375385"/>
            <a:ext cx="10932244" cy="3858288"/>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27376" y="4453127"/>
            <a:ext cx="10932244" cy="1771453"/>
          </a:xfrm>
        </p:spPr>
        <p:txBody>
          <a:bodyPr lIns="91440" rIns="91440" anchor="t" anchorCtr="0">
            <a:normAutofit/>
          </a:bodyPr>
          <a:lstStyle>
            <a:lvl1pPr marL="0" indent="0">
              <a:buNone/>
              <a:defRPr sz="2400" cap="none"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751C04-6B56-48FB-88B0-19BE4460FE95}" type="datetimeFigureOut">
              <a:rPr lang="en-HK" smtClean="0"/>
              <a:t>10/8/2026</a:t>
            </a:fld>
            <a:endParaRPr lang="en-HK"/>
          </a:p>
        </p:txBody>
      </p:sp>
      <p:sp>
        <p:nvSpPr>
          <p:cNvPr id="5" name="Footer Placeholder 4"/>
          <p:cNvSpPr>
            <a:spLocks noGrp="1"/>
          </p:cNvSpPr>
          <p:nvPr>
            <p:ph type="ftr" sz="quarter" idx="11"/>
          </p:nvPr>
        </p:nvSpPr>
        <p:spPr/>
        <p:txBody>
          <a:bodyPr/>
          <a:lstStyle/>
          <a:p>
            <a:endParaRPr lang="en-HK"/>
          </a:p>
        </p:txBody>
      </p:sp>
      <p:sp>
        <p:nvSpPr>
          <p:cNvPr id="6" name="Slide Number Placeholder 5"/>
          <p:cNvSpPr>
            <a:spLocks noGrp="1"/>
          </p:cNvSpPr>
          <p:nvPr>
            <p:ph type="sldNum" sz="quarter" idx="12"/>
          </p:nvPr>
        </p:nvSpPr>
        <p:spPr/>
        <p:txBody>
          <a:bodyPr/>
          <a:lstStyle/>
          <a:p>
            <a:fld id="{15371A14-B2AA-476F-8E3A-C19D1F713DE2}" type="slidenum">
              <a:rPr lang="en-HK" smtClean="0"/>
              <a:t>‹#›</a:t>
            </a:fld>
            <a:endParaRPr lang="en-HK"/>
          </a:p>
        </p:txBody>
      </p:sp>
      <p:cxnSp>
        <p:nvCxnSpPr>
          <p:cNvPr id="9" name="Straight Connector 8"/>
          <p:cNvCxnSpPr>
            <a:cxnSpLocks/>
          </p:cNvCxnSpPr>
          <p:nvPr/>
        </p:nvCxnSpPr>
        <p:spPr>
          <a:xfrm>
            <a:off x="627376" y="4343400"/>
            <a:ext cx="1093224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301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627376" y="286603"/>
            <a:ext cx="10932244" cy="96644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7376" y="1491916"/>
            <a:ext cx="5407664" cy="4726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491916"/>
            <a:ext cx="5407664" cy="47260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751C04-6B56-48FB-88B0-19BE4460FE95}" type="datetimeFigureOut">
              <a:rPr lang="en-HK" smtClean="0"/>
              <a:t>10/8/2026</a:t>
            </a:fld>
            <a:endParaRPr lang="en-HK"/>
          </a:p>
        </p:txBody>
      </p:sp>
      <p:sp>
        <p:nvSpPr>
          <p:cNvPr id="6" name="Footer Placeholder 5"/>
          <p:cNvSpPr>
            <a:spLocks noGrp="1"/>
          </p:cNvSpPr>
          <p:nvPr>
            <p:ph type="ftr" sz="quarter" idx="11"/>
          </p:nvPr>
        </p:nvSpPr>
        <p:spPr/>
        <p:txBody>
          <a:bodyPr/>
          <a:lstStyle/>
          <a:p>
            <a:endParaRPr lang="en-HK"/>
          </a:p>
        </p:txBody>
      </p:sp>
      <p:sp>
        <p:nvSpPr>
          <p:cNvPr id="7" name="Slide Number Placeholder 6"/>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2734687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27376" y="286604"/>
            <a:ext cx="10932244" cy="968694"/>
          </a:xfrm>
        </p:spPr>
        <p:txBody>
          <a:bodyPr/>
          <a:lstStyle/>
          <a:p>
            <a:r>
              <a:rPr lang="en-US" dirty="0"/>
              <a:t>Click to edit Master title style</a:t>
            </a:r>
          </a:p>
        </p:txBody>
      </p:sp>
      <p:sp>
        <p:nvSpPr>
          <p:cNvPr id="3" name="Text Placeholder 2"/>
          <p:cNvSpPr>
            <a:spLocks noGrp="1"/>
          </p:cNvSpPr>
          <p:nvPr>
            <p:ph type="body" idx="1"/>
          </p:nvPr>
        </p:nvSpPr>
        <p:spPr>
          <a:xfrm>
            <a:off x="627376" y="1477911"/>
            <a:ext cx="540766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7376" y="2212194"/>
            <a:ext cx="5407664" cy="40249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475912"/>
            <a:ext cx="534170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19" y="2208197"/>
            <a:ext cx="5341699" cy="40249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0751C04-6B56-48FB-88B0-19BE4460FE95}" type="datetimeFigureOut">
              <a:rPr lang="en-HK" smtClean="0"/>
              <a:t>10/8/2026</a:t>
            </a:fld>
            <a:endParaRPr lang="en-HK"/>
          </a:p>
        </p:txBody>
      </p:sp>
      <p:sp>
        <p:nvSpPr>
          <p:cNvPr id="8" name="Footer Placeholder 7"/>
          <p:cNvSpPr>
            <a:spLocks noGrp="1"/>
          </p:cNvSpPr>
          <p:nvPr>
            <p:ph type="ftr" sz="quarter" idx="11"/>
          </p:nvPr>
        </p:nvSpPr>
        <p:spPr/>
        <p:txBody>
          <a:bodyPr/>
          <a:lstStyle/>
          <a:p>
            <a:endParaRPr lang="en-HK"/>
          </a:p>
        </p:txBody>
      </p:sp>
      <p:sp>
        <p:nvSpPr>
          <p:cNvPr id="9" name="Slide Number Placeholder 8"/>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3346652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0" y="6478835"/>
            <a:ext cx="2472271" cy="365125"/>
          </a:xfrm>
        </p:spPr>
        <p:txBody>
          <a:bodyPr/>
          <a:lstStyle/>
          <a:p>
            <a:fld id="{00751C04-6B56-48FB-88B0-19BE4460FE95}" type="datetimeFigureOut">
              <a:rPr lang="en-HK" smtClean="0"/>
              <a:t>10/8/2026</a:t>
            </a:fld>
            <a:endParaRPr lang="en-HK"/>
          </a:p>
        </p:txBody>
      </p:sp>
      <p:sp>
        <p:nvSpPr>
          <p:cNvPr id="4" name="Footer Placeholder 3"/>
          <p:cNvSpPr>
            <a:spLocks noGrp="1"/>
          </p:cNvSpPr>
          <p:nvPr>
            <p:ph type="ftr" sz="quarter" idx="11"/>
          </p:nvPr>
        </p:nvSpPr>
        <p:spPr/>
        <p:txBody>
          <a:bodyPr/>
          <a:lstStyle/>
          <a:p>
            <a:endParaRPr lang="en-HK" dirty="0"/>
          </a:p>
        </p:txBody>
      </p:sp>
      <p:sp>
        <p:nvSpPr>
          <p:cNvPr id="5" name="Slide Number Placeholder 4"/>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679246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0751C04-6B56-48FB-88B0-19BE4460FE95}" type="datetimeFigureOut">
              <a:rPr lang="en-HK" smtClean="0"/>
              <a:t>10/8/2026</a:t>
            </a:fld>
            <a:endParaRPr lang="en-HK"/>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HK"/>
          </a:p>
        </p:txBody>
      </p:sp>
      <p:sp>
        <p:nvSpPr>
          <p:cNvPr id="9" name="Slide Number Placeholder 8"/>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3693262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6651" y="365760"/>
            <a:ext cx="3394631"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292867" y="365760"/>
            <a:ext cx="7266753" cy="59394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723949"/>
            <a:ext cx="3394082" cy="3581255"/>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0751C04-6B56-48FB-88B0-19BE4460FE95}" type="datetimeFigureOut">
              <a:rPr lang="en-HK" smtClean="0"/>
              <a:t>10/8/2026</a:t>
            </a:fld>
            <a:endParaRPr lang="en-HK"/>
          </a:p>
        </p:txBody>
      </p:sp>
      <p:sp>
        <p:nvSpPr>
          <p:cNvPr id="6" name="Footer Placeholder 5"/>
          <p:cNvSpPr>
            <a:spLocks noGrp="1"/>
          </p:cNvSpPr>
          <p:nvPr>
            <p:ph type="ftr" sz="quarter" idx="11"/>
          </p:nvPr>
        </p:nvSpPr>
        <p:spPr>
          <a:xfrm>
            <a:off x="3495712" y="6459785"/>
            <a:ext cx="6128680" cy="332671"/>
          </a:xfrm>
        </p:spPr>
        <p:txBody>
          <a:bodyPr/>
          <a:lstStyle>
            <a:lvl1pPr algn="l">
              <a:defRPr>
                <a:solidFill>
                  <a:schemeClr val="tx2"/>
                </a:solidFill>
              </a:defRPr>
            </a:lvl1pPr>
          </a:lstStyle>
          <a:p>
            <a:endParaRPr lang="en-HK"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5371A14-B2AA-476F-8E3A-C19D1F713DE2}" type="slidenum">
              <a:rPr lang="en-HK" smtClean="0"/>
              <a:t>‹#›</a:t>
            </a:fld>
            <a:endParaRPr lang="en-HK"/>
          </a:p>
        </p:txBody>
      </p:sp>
    </p:spTree>
    <p:extLst>
      <p:ext uri="{BB962C8B-B14F-4D97-AF65-F5344CB8AC3E}">
        <p14:creationId xmlns:p14="http://schemas.microsoft.com/office/powerpoint/2010/main" val="2756230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7376" y="5074920"/>
            <a:ext cx="10932244" cy="822960"/>
          </a:xfrm>
        </p:spPr>
        <p:txBody>
          <a:bodyPr tIns="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7376" y="5907024"/>
            <a:ext cx="10932244" cy="552761"/>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751C04-6B56-48FB-88B0-19BE4460FE95}" type="datetimeFigureOut">
              <a:rPr lang="en-HK" smtClean="0"/>
              <a:t>10/8/2026</a:t>
            </a:fld>
            <a:endParaRPr lang="en-HK"/>
          </a:p>
        </p:txBody>
      </p:sp>
      <p:sp>
        <p:nvSpPr>
          <p:cNvPr id="6" name="Footer Placeholder 5"/>
          <p:cNvSpPr>
            <a:spLocks noGrp="1"/>
          </p:cNvSpPr>
          <p:nvPr>
            <p:ph type="ftr" sz="quarter" idx="11"/>
          </p:nvPr>
        </p:nvSpPr>
        <p:spPr/>
        <p:txBody>
          <a:bodyPr/>
          <a:lstStyle/>
          <a:p>
            <a:endParaRPr lang="en-HK"/>
          </a:p>
        </p:txBody>
      </p:sp>
      <p:sp>
        <p:nvSpPr>
          <p:cNvPr id="7" name="Slide Number Placeholder 6"/>
          <p:cNvSpPr>
            <a:spLocks noGrp="1"/>
          </p:cNvSpPr>
          <p:nvPr>
            <p:ph type="sldNum" sz="quarter" idx="12"/>
          </p:nvPr>
        </p:nvSpPr>
        <p:spPr/>
        <p:txBody>
          <a:bodyPr/>
          <a:lstStyle/>
          <a:p>
            <a:fld id="{15371A14-B2AA-476F-8E3A-C19D1F713DE2}" type="slidenum">
              <a:rPr lang="en-HK" smtClean="0"/>
              <a:t>‹#›</a:t>
            </a:fld>
            <a:endParaRPr lang="en-HK"/>
          </a:p>
        </p:txBody>
      </p:sp>
    </p:spTree>
    <p:extLst>
      <p:ext uri="{BB962C8B-B14F-4D97-AF65-F5344CB8AC3E}">
        <p14:creationId xmlns:p14="http://schemas.microsoft.com/office/powerpoint/2010/main" val="27687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9125" y="286604"/>
            <a:ext cx="10944225" cy="98602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19126" y="1479167"/>
            <a:ext cx="10944224" cy="4751876"/>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7376"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0751C04-6B56-48FB-88B0-19BE4460FE95}" type="datetimeFigureOut">
              <a:rPr lang="en-HK" smtClean="0"/>
              <a:t>10/8/2026</a:t>
            </a:fld>
            <a:endParaRPr lang="en-HK" dirty="0"/>
          </a:p>
        </p:txBody>
      </p:sp>
      <p:sp>
        <p:nvSpPr>
          <p:cNvPr id="5" name="Footer Placeholder 4"/>
          <p:cNvSpPr>
            <a:spLocks noGrp="1"/>
          </p:cNvSpPr>
          <p:nvPr>
            <p:ph type="ftr" sz="quarter" idx="3"/>
          </p:nvPr>
        </p:nvSpPr>
        <p:spPr>
          <a:xfrm>
            <a:off x="3422307" y="6461781"/>
            <a:ext cx="6192906"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HK" dirty="0"/>
          </a:p>
        </p:txBody>
      </p:sp>
      <p:sp>
        <p:nvSpPr>
          <p:cNvPr id="6" name="Slide Number Placeholder 5"/>
          <p:cNvSpPr>
            <a:spLocks noGrp="1"/>
          </p:cNvSpPr>
          <p:nvPr>
            <p:ph type="sldNum" sz="quarter" idx="4"/>
          </p:nvPr>
        </p:nvSpPr>
        <p:spPr>
          <a:xfrm>
            <a:off x="9937874" y="6459786"/>
            <a:ext cx="1621746" cy="365124"/>
          </a:xfrm>
          <a:prstGeom prst="rect">
            <a:avLst/>
          </a:prstGeom>
        </p:spPr>
        <p:txBody>
          <a:bodyPr vert="horz" lIns="91440" tIns="45720" rIns="91440" bIns="45720" rtlCol="0" anchor="ctr"/>
          <a:lstStyle>
            <a:lvl1pPr algn="r">
              <a:defRPr sz="1050">
                <a:solidFill>
                  <a:srgbClr val="FFFFFF"/>
                </a:solidFill>
              </a:defRPr>
            </a:lvl1pPr>
          </a:lstStyle>
          <a:p>
            <a:fld id="{15371A14-B2AA-476F-8E3A-C19D1F713DE2}" type="slidenum">
              <a:rPr lang="en-HK" smtClean="0"/>
              <a:t>‹#›</a:t>
            </a:fld>
            <a:endParaRPr lang="en-HK"/>
          </a:p>
        </p:txBody>
      </p:sp>
      <p:cxnSp>
        <p:nvCxnSpPr>
          <p:cNvPr id="10" name="Straight Connector 9"/>
          <p:cNvCxnSpPr>
            <a:cxnSpLocks/>
          </p:cNvCxnSpPr>
          <p:nvPr/>
        </p:nvCxnSpPr>
        <p:spPr>
          <a:xfrm>
            <a:off x="627376" y="1375895"/>
            <a:ext cx="1093224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634716"/>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BD8CA-2896-485E-8771-19C90C7D6CCD}"/>
              </a:ext>
            </a:extLst>
          </p:cNvPr>
          <p:cNvSpPr>
            <a:spLocks noGrp="1"/>
          </p:cNvSpPr>
          <p:nvPr>
            <p:ph type="ctrTitle"/>
          </p:nvPr>
        </p:nvSpPr>
        <p:spPr>
          <a:xfrm>
            <a:off x="479376" y="443113"/>
            <a:ext cx="10997357" cy="4020310"/>
          </a:xfrm>
        </p:spPr>
        <p:txBody>
          <a:bodyPr>
            <a:normAutofit/>
          </a:bodyPr>
          <a:lstStyle/>
          <a:p>
            <a:r>
              <a:rPr lang="en-HK" sz="4800" b="1" dirty="0">
                <a:solidFill>
                  <a:srgbClr val="03178C"/>
                </a:solidFill>
              </a:rPr>
              <a:t> </a:t>
            </a:r>
            <a:br>
              <a:rPr lang="en-HK" sz="4800" dirty="0">
                <a:solidFill>
                  <a:srgbClr val="000000">
                    <a:lumMod val="85000"/>
                    <a:lumOff val="15000"/>
                  </a:srgbClr>
                </a:solidFill>
              </a:rPr>
            </a:br>
            <a:r>
              <a:rPr lang="fr-FR" sz="6600" b="1" cap="all" dirty="0">
                <a:solidFill>
                  <a:srgbClr val="056EE1"/>
                </a:solidFill>
              </a:rPr>
              <a:t>Hong Kong Techathon+ 11th Edition </a:t>
            </a:r>
            <a:br>
              <a:rPr lang="en-HK" sz="6600" dirty="0"/>
            </a:br>
            <a:br>
              <a:rPr lang="en-HK" sz="7200" dirty="0"/>
            </a:br>
            <a:r>
              <a:rPr lang="en-HK" sz="4800" dirty="0"/>
              <a:t>Pitch Deck Template</a:t>
            </a:r>
            <a:endParaRPr lang="en-HK" sz="6600" dirty="0"/>
          </a:p>
        </p:txBody>
      </p:sp>
    </p:spTree>
    <p:extLst>
      <p:ext uri="{BB962C8B-B14F-4D97-AF65-F5344CB8AC3E}">
        <p14:creationId xmlns:p14="http://schemas.microsoft.com/office/powerpoint/2010/main" val="1352073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B96F-812C-5748-845F-CA91F654EA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A2F86-941C-1701-7389-E3905BD5DD60}"/>
              </a:ext>
            </a:extLst>
          </p:cNvPr>
          <p:cNvSpPr>
            <a:spLocks noGrp="1"/>
          </p:cNvSpPr>
          <p:nvPr>
            <p:ph type="title"/>
          </p:nvPr>
        </p:nvSpPr>
        <p:spPr/>
        <p:txBody>
          <a:bodyPr/>
          <a:lstStyle/>
          <a:p>
            <a:r>
              <a:rPr lang="en-US" altLang="en-US" b="1" dirty="0">
                <a:solidFill>
                  <a:schemeClr val="tx2"/>
                </a:solidFill>
              </a:rPr>
              <a:t>Business Model</a:t>
            </a:r>
            <a:endParaRPr lang="en-US" b="1" dirty="0">
              <a:solidFill>
                <a:schemeClr val="tx2"/>
              </a:solidFill>
            </a:endParaRPr>
          </a:p>
        </p:txBody>
      </p:sp>
      <p:sp>
        <p:nvSpPr>
          <p:cNvPr id="3" name="Content Placeholder 2">
            <a:extLst>
              <a:ext uri="{FF2B5EF4-FFF2-40B4-BE49-F238E27FC236}">
                <a16:creationId xmlns:a16="http://schemas.microsoft.com/office/drawing/2014/main" id="{D56B2BB4-C6D8-25B2-73B1-DC5B0DEBFD77}"/>
              </a:ext>
            </a:extLst>
          </p:cNvPr>
          <p:cNvSpPr>
            <a:spLocks noGrp="1"/>
          </p:cNvSpPr>
          <p:nvPr>
            <p:ph idx="1"/>
          </p:nvPr>
        </p:nvSpPr>
        <p:spPr/>
        <p:txBody>
          <a:bodyPr>
            <a:normAutofit/>
          </a:bodyPr>
          <a:lstStyle/>
          <a:p>
            <a:pPr marL="342900" indent="-342900">
              <a:buClrTx/>
              <a:buFont typeface="Arial" panose="020B0604020202020204" pitchFamily="34" charset="0"/>
              <a:buChar char="•"/>
            </a:pPr>
            <a:r>
              <a:rPr lang="en-US" altLang="zh-TW" sz="2800" dirty="0">
                <a:solidFill>
                  <a:schemeClr val="tx1">
                    <a:lumMod val="50000"/>
                    <a:lumOff val="50000"/>
                  </a:schemeClr>
                </a:solidFill>
              </a:rPr>
              <a:t>Explain your revenue model and pricing strategy</a:t>
            </a:r>
            <a:endParaRPr lang="en-HK" sz="3200" dirty="0">
              <a:solidFill>
                <a:schemeClr val="bg1">
                  <a:lumMod val="50000"/>
                </a:schemeClr>
              </a:solidFill>
            </a:endParaRPr>
          </a:p>
        </p:txBody>
      </p:sp>
    </p:spTree>
    <p:extLst>
      <p:ext uri="{BB962C8B-B14F-4D97-AF65-F5344CB8AC3E}">
        <p14:creationId xmlns:p14="http://schemas.microsoft.com/office/powerpoint/2010/main" val="2058397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b="1" dirty="0">
                <a:solidFill>
                  <a:schemeClr val="tx2"/>
                </a:solidFill>
              </a:rPr>
              <a:t>Project Schedule </a:t>
            </a:r>
            <a:endParaRPr lang="en-US" b="1" dirty="0">
              <a:solidFill>
                <a:schemeClr val="tx2"/>
              </a:solidFill>
            </a:endParaRPr>
          </a:p>
        </p:txBody>
      </p:sp>
      <p:sp>
        <p:nvSpPr>
          <p:cNvPr id="3" name="Content Placeholder 2"/>
          <p:cNvSpPr>
            <a:spLocks noGrp="1"/>
          </p:cNvSpPr>
          <p:nvPr>
            <p:ph idx="1"/>
          </p:nvPr>
        </p:nvSpPr>
        <p:spPr>
          <a:xfrm>
            <a:off x="619125" y="1556791"/>
            <a:ext cx="10944224" cy="829655"/>
          </a:xfrm>
        </p:spPr>
        <p:txBody>
          <a:bodyPr/>
          <a:lstStyle/>
          <a:p>
            <a:pPr marL="0" indent="0">
              <a:buNone/>
            </a:pPr>
            <a:r>
              <a:rPr lang="en-HK" altLang="zh-TW" sz="2400" dirty="0">
                <a:solidFill>
                  <a:schemeClr val="tx1">
                    <a:lumMod val="50000"/>
                    <a:lumOff val="50000"/>
                  </a:schemeClr>
                </a:solidFill>
              </a:rPr>
              <a:t>Describe your next 12 months plan on: </a:t>
            </a:r>
          </a:p>
          <a:p>
            <a:pPr lvl="1">
              <a:buClrTx/>
              <a:buFont typeface="Arial" panose="020B0604020202020204" pitchFamily="34" charset="0"/>
              <a:buChar char="•"/>
            </a:pPr>
            <a:r>
              <a:rPr lang="en-HK" altLang="zh-TW" dirty="0">
                <a:solidFill>
                  <a:schemeClr val="tx1">
                    <a:lumMod val="50000"/>
                    <a:lumOff val="50000"/>
                  </a:schemeClr>
                </a:solidFill>
              </a:rPr>
              <a:t>Business development, Finance &amp; Technology Development</a:t>
            </a:r>
          </a:p>
          <a:p>
            <a:pPr marL="201168" lvl="1" indent="0">
              <a:buNone/>
            </a:pPr>
            <a:endParaRPr lang="en-HK" altLang="zh-TW" sz="2000" dirty="0"/>
          </a:p>
        </p:txBody>
      </p:sp>
      <p:graphicFrame>
        <p:nvGraphicFramePr>
          <p:cNvPr id="4" name="Table 9">
            <a:extLst>
              <a:ext uri="{FF2B5EF4-FFF2-40B4-BE49-F238E27FC236}">
                <a16:creationId xmlns:a16="http://schemas.microsoft.com/office/drawing/2014/main" id="{EF394CA9-E7A5-488A-8B49-4B215F33F7DC}"/>
              </a:ext>
            </a:extLst>
          </p:cNvPr>
          <p:cNvGraphicFramePr>
            <a:graphicFrameLocks/>
          </p:cNvGraphicFramePr>
          <p:nvPr>
            <p:extLst>
              <p:ext uri="{D42A27DB-BD31-4B8C-83A1-F6EECF244321}">
                <p14:modId xmlns:p14="http://schemas.microsoft.com/office/powerpoint/2010/main" val="3517029585"/>
              </p:ext>
            </p:extLst>
          </p:nvPr>
        </p:nvGraphicFramePr>
        <p:xfrm>
          <a:off x="648156" y="2561042"/>
          <a:ext cx="11104935" cy="3604262"/>
        </p:xfrm>
        <a:graphic>
          <a:graphicData uri="http://schemas.openxmlformats.org/drawingml/2006/table">
            <a:tbl>
              <a:tblPr firstRow="1" bandRow="1">
                <a:tableStyleId>{BC89EF96-8CEA-46FF-86C4-4CE0E7609802}</a:tableStyleId>
              </a:tblPr>
              <a:tblGrid>
                <a:gridCol w="2220987">
                  <a:extLst>
                    <a:ext uri="{9D8B030D-6E8A-4147-A177-3AD203B41FA5}">
                      <a16:colId xmlns:a16="http://schemas.microsoft.com/office/drawing/2014/main" val="2623641436"/>
                    </a:ext>
                  </a:extLst>
                </a:gridCol>
                <a:gridCol w="2220987">
                  <a:extLst>
                    <a:ext uri="{9D8B030D-6E8A-4147-A177-3AD203B41FA5}">
                      <a16:colId xmlns:a16="http://schemas.microsoft.com/office/drawing/2014/main" val="3259479806"/>
                    </a:ext>
                  </a:extLst>
                </a:gridCol>
                <a:gridCol w="2220987">
                  <a:extLst>
                    <a:ext uri="{9D8B030D-6E8A-4147-A177-3AD203B41FA5}">
                      <a16:colId xmlns:a16="http://schemas.microsoft.com/office/drawing/2014/main" val="293170329"/>
                    </a:ext>
                  </a:extLst>
                </a:gridCol>
                <a:gridCol w="2220987">
                  <a:extLst>
                    <a:ext uri="{9D8B030D-6E8A-4147-A177-3AD203B41FA5}">
                      <a16:colId xmlns:a16="http://schemas.microsoft.com/office/drawing/2014/main" val="2658935514"/>
                    </a:ext>
                  </a:extLst>
                </a:gridCol>
                <a:gridCol w="2220987">
                  <a:extLst>
                    <a:ext uri="{9D8B030D-6E8A-4147-A177-3AD203B41FA5}">
                      <a16:colId xmlns:a16="http://schemas.microsoft.com/office/drawing/2014/main" val="277830420"/>
                    </a:ext>
                  </a:extLst>
                </a:gridCol>
              </a:tblGrid>
              <a:tr h="772533">
                <a:tc>
                  <a:txBody>
                    <a:bodyPr/>
                    <a:lstStyle/>
                    <a:p>
                      <a:endParaRPr lang="en-HK" sz="1400" b="1" kern="1200" dirty="0">
                        <a:solidFill>
                          <a:schemeClr val="tx1">
                            <a:lumMod val="65000"/>
                            <a:lumOff val="35000"/>
                          </a:schemeClr>
                        </a:solidFill>
                        <a:latin typeface="+mn-lt"/>
                        <a:ea typeface="+mn-ea"/>
                        <a:cs typeface="+mn-cs"/>
                      </a:endParaRPr>
                    </a:p>
                    <a:p>
                      <a:r>
                        <a:rPr lang="en-HK" sz="1400" b="1" kern="1200" dirty="0">
                          <a:solidFill>
                            <a:schemeClr val="tx1">
                              <a:lumMod val="65000"/>
                              <a:lumOff val="35000"/>
                            </a:schemeClr>
                          </a:solidFill>
                          <a:latin typeface="+mn-lt"/>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HK" sz="1400" b="1" kern="1200" dirty="0">
                          <a:solidFill>
                            <a:schemeClr val="tx1">
                              <a:lumMod val="65000"/>
                              <a:lumOff val="35000"/>
                            </a:schemeClr>
                          </a:solidFill>
                          <a:latin typeface="+mn-lt"/>
                          <a:ea typeface="+mn-ea"/>
                          <a:cs typeface="+mn-cs"/>
                        </a:rPr>
                        <a:t>Q1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lumMod val="65000"/>
                              <a:lumOff val="35000"/>
                            </a:schemeClr>
                          </a:solidFill>
                          <a:latin typeface="+mn-lt"/>
                        </a:rPr>
                        <a:t>Q2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lumMod val="65000"/>
                              <a:lumOff val="35000"/>
                            </a:schemeClr>
                          </a:solidFill>
                          <a:latin typeface="+mn-lt"/>
                        </a:rPr>
                        <a:t>Q3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lumMod val="65000"/>
                              <a:lumOff val="35000"/>
                            </a:schemeClr>
                          </a:solidFill>
                          <a:latin typeface="+mn-lt"/>
                        </a:rPr>
                        <a:t>Q4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5817353"/>
                  </a:ext>
                </a:extLst>
              </a:tr>
              <a:tr h="1086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HK" sz="1400" b="1" kern="1200" dirty="0">
                          <a:solidFill>
                            <a:schemeClr val="tx1">
                              <a:lumMod val="65000"/>
                              <a:lumOff val="35000"/>
                            </a:schemeClr>
                          </a:solidFill>
                          <a:latin typeface="+mn-lt"/>
                          <a:ea typeface="+mn-ea"/>
                          <a:cs typeface="+mn-cs"/>
                        </a:rPr>
                        <a:t>Business Development Plan</a:t>
                      </a:r>
                    </a:p>
                    <a:p>
                      <a:pPr marL="0" algn="l" defTabSz="914400" rtl="0" eaLnBrk="1" latinLnBrk="0" hangingPunct="1"/>
                      <a:endParaRPr lang="en-HK" sz="1400" b="1" kern="1200" dirty="0">
                        <a:solidFill>
                          <a:schemeClr val="tx1">
                            <a:lumMod val="65000"/>
                            <a:lumOff val="35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lumMod val="75000"/>
                              <a:lumOff val="25000"/>
                            </a:schemeClr>
                          </a:solidFill>
                          <a:latin typeface="+mn-lt"/>
                        </a:rPr>
                        <a:t>Interview with active gamers on VR/AR</a:t>
                      </a:r>
                      <a:endParaRPr lang="en-HK" sz="1200" b="0" i="0" baseline="0" dirty="0">
                        <a:solidFill>
                          <a:schemeClr val="tx1">
                            <a:lumMod val="75000"/>
                            <a:lumOff val="25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lumMod val="75000"/>
                              <a:lumOff val="25000"/>
                            </a:schemeClr>
                          </a:solidFill>
                          <a:effectLst/>
                          <a:latin typeface="+mn-lt"/>
                          <a:ea typeface="+mn-ea"/>
                          <a:cs typeface="+mn-cs"/>
                        </a:rPr>
                        <a:t>Collaboration with CUHK/HKU for marketing research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200" kern="0" dirty="0">
                        <a:solidFill>
                          <a:schemeClr val="tx1">
                            <a:lumMod val="75000"/>
                            <a:lumOff val="25000"/>
                          </a:schemeClr>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kern="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lumMod val="75000"/>
                              <a:lumOff val="25000"/>
                            </a:schemeClr>
                          </a:solidFill>
                          <a:effectLst/>
                          <a:latin typeface="+mn-lt"/>
                          <a:ea typeface="+mn-ea"/>
                          <a:cs typeface="+mn-cs"/>
                        </a:rPr>
                        <a:t>Set</a:t>
                      </a:r>
                      <a:r>
                        <a:rPr lang="en-HK" sz="1200" kern="0" baseline="0" dirty="0">
                          <a:solidFill>
                            <a:schemeClr val="tx1">
                              <a:lumMod val="75000"/>
                              <a:lumOff val="25000"/>
                            </a:schemeClr>
                          </a:solidFill>
                          <a:effectLst/>
                          <a:latin typeface="+mn-lt"/>
                          <a:ea typeface="+mn-ea"/>
                          <a:cs typeface="+mn-cs"/>
                        </a:rPr>
                        <a:t> up social media accounts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lumMod val="75000"/>
                            <a:lumOff val="25000"/>
                          </a:schemeClr>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HK" sz="1200" dirty="0">
                          <a:solidFill>
                            <a:schemeClr val="tx1">
                              <a:lumMod val="75000"/>
                              <a:lumOff val="25000"/>
                            </a:schemeClr>
                          </a:solidFill>
                          <a:latin typeface="+mn-lt"/>
                        </a:rPr>
                        <a:t>App launch at Android store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995006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lumMod val="65000"/>
                              <a:lumOff val="35000"/>
                            </a:schemeClr>
                          </a:solidFill>
                          <a:latin typeface="+mn-lt"/>
                          <a:ea typeface="+mn-ea"/>
                          <a:cs typeface="+mn-cs"/>
                        </a:rPr>
                        <a:t>Technology Development</a:t>
                      </a:r>
                    </a:p>
                    <a:p>
                      <a:pPr marL="0" algn="l" defTabSz="914400" rtl="0" eaLnBrk="1" latinLnBrk="0" hangingPunct="1"/>
                      <a:endParaRPr lang="en-HK" sz="1400" b="1" kern="1200" dirty="0">
                        <a:solidFill>
                          <a:schemeClr val="tx1">
                            <a:lumMod val="65000"/>
                            <a:lumOff val="35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dirty="0">
                          <a:solidFill>
                            <a:schemeClr val="tx1">
                              <a:lumMod val="75000"/>
                              <a:lumOff val="25000"/>
                            </a:schemeClr>
                          </a:solidFill>
                          <a:effectLst/>
                          <a:latin typeface="+mn-lt"/>
                          <a:cs typeface="Times New Roman" panose="02020603050405020304" pitchFamily="18" charset="0"/>
                        </a:rPr>
                        <a:t>Game development - Characters and graphics design</a:t>
                      </a:r>
                      <a:endParaRPr lang="en-US" sz="1200" kern="100" dirty="0">
                        <a:solidFill>
                          <a:schemeClr val="tx1">
                            <a:lumMod val="75000"/>
                            <a:lumOff val="25000"/>
                          </a:schemeClr>
                        </a:solidFill>
                        <a:effectLst/>
                        <a:latin typeface="+mn-lt"/>
                        <a:ea typeface="+mn-ea"/>
                        <a:cs typeface="Times New Roman" panose="02020603050405020304" pitchFamily="18" charset="0"/>
                      </a:endParaRPr>
                    </a:p>
                    <a:p>
                      <a:endParaRPr lang="en-HK" sz="1200" b="0" i="0" baseline="0" dirty="0">
                        <a:solidFill>
                          <a:schemeClr val="tx1">
                            <a:lumMod val="75000"/>
                            <a:lumOff val="25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dirty="0">
                          <a:solidFill>
                            <a:schemeClr val="tx1">
                              <a:lumMod val="75000"/>
                              <a:lumOff val="25000"/>
                            </a:schemeClr>
                          </a:solidFill>
                          <a:effectLst/>
                          <a:latin typeface="+mn-lt"/>
                          <a:cs typeface="Times New Roman" panose="02020603050405020304" pitchFamily="18" charset="0"/>
                        </a:rPr>
                        <a:t>Game development - music and sound effect development</a:t>
                      </a:r>
                      <a:endParaRPr lang="en-US" sz="1200" kern="100" dirty="0">
                        <a:solidFill>
                          <a:schemeClr val="tx1">
                            <a:lumMod val="75000"/>
                            <a:lumOff val="25000"/>
                          </a:schemeClr>
                        </a:solidFill>
                        <a:effectLst/>
                        <a:latin typeface="+mn-lt"/>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kern="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dirty="0">
                          <a:solidFill>
                            <a:schemeClr val="tx1">
                              <a:lumMod val="75000"/>
                              <a:lumOff val="25000"/>
                            </a:schemeClr>
                          </a:solidFill>
                          <a:latin typeface="+mn-lt"/>
                        </a:rPr>
                        <a:t>Payment gateway integration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200" kern="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dirty="0">
                          <a:solidFill>
                            <a:schemeClr val="tx1">
                              <a:lumMod val="75000"/>
                              <a:lumOff val="25000"/>
                            </a:schemeClr>
                          </a:solidFill>
                          <a:latin typeface="+mn-lt"/>
                        </a:rPr>
                        <a:t>Complete full payment gateway integration</a:t>
                      </a:r>
                    </a:p>
                    <a:p>
                      <a:pPr marL="0" indent="0">
                        <a:buFont typeface="Arial" panose="020B0604020202020204" pitchFamily="34" charset="0"/>
                        <a:buNone/>
                      </a:pPr>
                      <a:endParaRPr lang="en-HK" sz="1200" dirty="0">
                        <a:solidFill>
                          <a:schemeClr val="tx1">
                            <a:lumMod val="75000"/>
                            <a:lumOff val="25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053600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lumMod val="65000"/>
                              <a:lumOff val="35000"/>
                            </a:schemeClr>
                          </a:solidFill>
                          <a:latin typeface="+mn-lt"/>
                          <a:ea typeface="+mn-ea"/>
                          <a:cs typeface="+mn-cs"/>
                        </a:rPr>
                        <a:t>Finance Planning</a:t>
                      </a:r>
                    </a:p>
                    <a:p>
                      <a:pPr marL="0" algn="l" defTabSz="914400" rtl="0" eaLnBrk="1" latinLnBrk="0" hangingPunct="1"/>
                      <a:r>
                        <a:rPr lang="en-HK" sz="1400" b="1" kern="1200" dirty="0">
                          <a:solidFill>
                            <a:schemeClr val="tx1">
                              <a:lumMod val="65000"/>
                              <a:lumOff val="35000"/>
                            </a:schemeClr>
                          </a:solidFill>
                          <a:latin typeface="+mn-lt"/>
                          <a:ea typeface="+mn-ea"/>
                          <a:cs typeface="+mn-cs"/>
                        </a:rPr>
                        <a:t>&amp;</a:t>
                      </a:r>
                    </a:p>
                    <a:p>
                      <a:pPr marL="0" algn="l" defTabSz="914400" rtl="0" eaLnBrk="1" latinLnBrk="0" hangingPunct="1"/>
                      <a:r>
                        <a:rPr lang="en-HK" sz="1400" b="1" kern="1200" dirty="0">
                          <a:solidFill>
                            <a:schemeClr val="tx1">
                              <a:lumMod val="65000"/>
                              <a:lumOff val="35000"/>
                            </a:schemeClr>
                          </a:solidFill>
                          <a:latin typeface="+mn-lt"/>
                          <a:ea typeface="+mn-ea"/>
                          <a:cs typeface="+mn-cs"/>
                        </a:rPr>
                        <a:t>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75000"/>
                              <a:lumOff val="25000"/>
                            </a:schemeClr>
                          </a:solidFill>
                          <a:latin typeface="+mn-lt"/>
                        </a:rPr>
                        <a:t>Bank account opening</a:t>
                      </a:r>
                    </a:p>
                    <a:p>
                      <a:endParaRPr lang="en-HK" sz="1200" b="0" i="0" baseline="0" dirty="0">
                        <a:solidFill>
                          <a:schemeClr val="tx1">
                            <a:lumMod val="75000"/>
                            <a:lumOff val="25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kern="1200" dirty="0">
                          <a:solidFill>
                            <a:schemeClr val="tx1">
                              <a:lumMod val="75000"/>
                              <a:lumOff val="25000"/>
                            </a:schemeClr>
                          </a:solidFill>
                          <a:latin typeface="+mn-lt"/>
                          <a:ea typeface="+mn-ea"/>
                          <a:cs typeface="+mn-cs"/>
                        </a:rPr>
                        <a:t>IP</a:t>
                      </a:r>
                      <a:r>
                        <a:rPr lang="en-HK" sz="1200" kern="1200" baseline="0" dirty="0">
                          <a:solidFill>
                            <a:schemeClr val="tx1">
                              <a:lumMod val="75000"/>
                              <a:lumOff val="25000"/>
                            </a:schemeClr>
                          </a:solidFill>
                          <a:latin typeface="+mn-lt"/>
                          <a:ea typeface="+mn-ea"/>
                          <a:cs typeface="+mn-cs"/>
                        </a:rPr>
                        <a:t> register for game character </a:t>
                      </a:r>
                      <a:endParaRPr lang="en-US" sz="1200" kern="1200" dirty="0">
                        <a:solidFill>
                          <a:schemeClr val="tx1">
                            <a:lumMod val="75000"/>
                            <a:lumOff val="25000"/>
                          </a:schemeClr>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kern="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solidFill>
                            <a:schemeClr val="tx1">
                              <a:lumMod val="75000"/>
                              <a:lumOff val="25000"/>
                            </a:schemeClr>
                          </a:solidFill>
                          <a:latin typeface="+mn-lt"/>
                        </a:rPr>
                        <a:t>Negotiate payment gateway with </a:t>
                      </a:r>
                      <a:r>
                        <a:rPr lang="en-HK" sz="1200" dirty="0" err="1">
                          <a:solidFill>
                            <a:schemeClr val="tx1">
                              <a:lumMod val="75000"/>
                              <a:lumOff val="25000"/>
                            </a:schemeClr>
                          </a:solidFill>
                          <a:latin typeface="+mn-lt"/>
                        </a:rPr>
                        <a:t>Paypal</a:t>
                      </a:r>
                      <a:r>
                        <a:rPr lang="en-HK" sz="1200" baseline="0" dirty="0">
                          <a:solidFill>
                            <a:schemeClr val="tx1">
                              <a:lumMod val="75000"/>
                              <a:lumOff val="25000"/>
                            </a:schemeClr>
                          </a:solidFill>
                          <a:latin typeface="+mn-lt"/>
                        </a:rPr>
                        <a:t> and banks</a:t>
                      </a:r>
                      <a:endParaRPr lang="en-HK" sz="1200" dirty="0">
                        <a:solidFill>
                          <a:schemeClr val="tx1">
                            <a:lumMod val="75000"/>
                            <a:lumOff val="25000"/>
                          </a:schemeClr>
                        </a:solidFill>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200" kern="0" dirty="0">
                        <a:solidFill>
                          <a:schemeClr val="tx1">
                            <a:lumMod val="75000"/>
                            <a:lumOff val="2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lumMod val="75000"/>
                              <a:lumOff val="25000"/>
                            </a:schemeClr>
                          </a:solidFill>
                          <a:latin typeface="+mn-lt"/>
                          <a:ea typeface="+mn-ea"/>
                          <a:cs typeface="+mn-cs"/>
                        </a:rPr>
                        <a:t>Online payment</a:t>
                      </a:r>
                      <a:r>
                        <a:rPr lang="en-US" sz="1200" kern="1200" baseline="0" dirty="0">
                          <a:solidFill>
                            <a:schemeClr val="tx1">
                              <a:lumMod val="75000"/>
                              <a:lumOff val="25000"/>
                            </a:schemeClr>
                          </a:solidFill>
                          <a:latin typeface="+mn-lt"/>
                          <a:ea typeface="+mn-ea"/>
                          <a:cs typeface="+mn-cs"/>
                        </a:rPr>
                        <a:t> gateway implemented</a:t>
                      </a:r>
                      <a:endParaRPr lang="en-US" sz="1200" kern="1200" dirty="0">
                        <a:solidFill>
                          <a:schemeClr val="tx1">
                            <a:lumMod val="75000"/>
                            <a:lumOff val="25000"/>
                          </a:schemeClr>
                        </a:solidFill>
                        <a:latin typeface="+mn-lt"/>
                        <a:ea typeface="+mn-ea"/>
                        <a:cs typeface="+mn-cs"/>
                      </a:endParaRPr>
                    </a:p>
                    <a:p>
                      <a:pPr marL="0" indent="0">
                        <a:buFont typeface="Arial" panose="020B0604020202020204" pitchFamily="34" charset="0"/>
                        <a:buNone/>
                      </a:pPr>
                      <a:endParaRPr lang="en-HK" sz="1200" dirty="0">
                        <a:solidFill>
                          <a:schemeClr val="tx1">
                            <a:lumMod val="75000"/>
                            <a:lumOff val="25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1211834"/>
                  </a:ext>
                </a:extLst>
              </a:tr>
            </a:tbl>
          </a:graphicData>
        </a:graphic>
      </p:graphicFrame>
    </p:spTree>
    <p:extLst>
      <p:ext uri="{BB962C8B-B14F-4D97-AF65-F5344CB8AC3E}">
        <p14:creationId xmlns:p14="http://schemas.microsoft.com/office/powerpoint/2010/main" val="3771389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C206-60FD-5F77-69A7-775CB7B9D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64998-2935-81B0-3A7B-EC85DFAABB48}"/>
              </a:ext>
            </a:extLst>
          </p:cNvPr>
          <p:cNvSpPr>
            <a:spLocks noGrp="1"/>
          </p:cNvSpPr>
          <p:nvPr>
            <p:ph type="title"/>
          </p:nvPr>
        </p:nvSpPr>
        <p:spPr/>
        <p:txBody>
          <a:bodyPr/>
          <a:lstStyle/>
          <a:p>
            <a:r>
              <a:rPr lang="en-US" b="1" dirty="0">
                <a:solidFill>
                  <a:schemeClr val="tx2"/>
                </a:solidFill>
              </a:rPr>
              <a:t>Team</a:t>
            </a:r>
          </a:p>
        </p:txBody>
      </p:sp>
      <p:sp>
        <p:nvSpPr>
          <p:cNvPr id="3" name="Content Placeholder 2">
            <a:extLst>
              <a:ext uri="{FF2B5EF4-FFF2-40B4-BE49-F238E27FC236}">
                <a16:creationId xmlns:a16="http://schemas.microsoft.com/office/drawing/2014/main" id="{C61A6B18-A7B6-49E0-A7BC-CF8679D5CCE4}"/>
              </a:ext>
            </a:extLst>
          </p:cNvPr>
          <p:cNvSpPr>
            <a:spLocks noGrp="1"/>
          </p:cNvSpPr>
          <p:nvPr>
            <p:ph idx="1"/>
          </p:nvPr>
        </p:nvSpPr>
        <p:spPr>
          <a:xfrm>
            <a:off x="619126" y="1479167"/>
            <a:ext cx="11165506" cy="4751876"/>
          </a:xfrm>
        </p:spPr>
        <p:txBody>
          <a:bodyPr>
            <a:normAutofit/>
          </a:bodyPr>
          <a:lstStyle/>
          <a:p>
            <a:pPr marL="342900" indent="-342900">
              <a:buClrTx/>
              <a:buFont typeface="Arial" panose="020B0604020202020204" pitchFamily="34" charset="0"/>
              <a:buChar char="•"/>
            </a:pPr>
            <a:r>
              <a:rPr lang="en-US" altLang="zh-TW" sz="2800" dirty="0">
                <a:solidFill>
                  <a:schemeClr val="tx1">
                    <a:lumMod val="50000"/>
                    <a:lumOff val="50000"/>
                  </a:schemeClr>
                </a:solidFill>
              </a:rPr>
              <a:t>Brief introduction of the Founders, Management, R&amp;D Team and Advisors </a:t>
            </a:r>
            <a:br>
              <a:rPr lang="en-US" altLang="zh-TW" sz="2800" dirty="0">
                <a:solidFill>
                  <a:schemeClr val="tx1">
                    <a:lumMod val="50000"/>
                    <a:lumOff val="50000"/>
                  </a:schemeClr>
                </a:solidFill>
              </a:rPr>
            </a:br>
            <a:r>
              <a:rPr lang="en-US" altLang="zh-TW" sz="2800" dirty="0">
                <a:solidFill>
                  <a:schemeClr val="tx1">
                    <a:lumMod val="50000"/>
                    <a:lumOff val="50000"/>
                  </a:schemeClr>
                </a:solidFill>
              </a:rPr>
              <a:t>(Photo, Name, Title and relevant experiences.)</a:t>
            </a:r>
          </a:p>
          <a:p>
            <a:pPr marL="342900" indent="-342900">
              <a:buClrTx/>
              <a:buFont typeface="Arial" panose="020B0604020202020204" pitchFamily="34" charset="0"/>
              <a:buChar char="•"/>
            </a:pPr>
            <a:r>
              <a:rPr lang="en-US" altLang="zh-TW" sz="2800" dirty="0">
                <a:solidFill>
                  <a:schemeClr val="tx1">
                    <a:lumMod val="50000"/>
                    <a:lumOff val="50000"/>
                  </a:schemeClr>
                </a:solidFill>
              </a:rPr>
              <a:t>Any investors / partners involved in your project?</a:t>
            </a:r>
          </a:p>
          <a:p>
            <a:pPr marL="342900" indent="-342900">
              <a:buClrTx/>
              <a:buFont typeface="Arial" panose="020B0604020202020204" pitchFamily="34" charset="0"/>
              <a:buChar char="•"/>
            </a:pPr>
            <a:endParaRPr lang="en-US" altLang="zh-TW" sz="2800" dirty="0">
              <a:solidFill>
                <a:schemeClr val="tx1">
                  <a:lumMod val="50000"/>
                  <a:lumOff val="50000"/>
                </a:schemeClr>
              </a:solidFill>
            </a:endParaRPr>
          </a:p>
          <a:p>
            <a:pPr marL="342900" indent="-342900">
              <a:buClrTx/>
              <a:buFont typeface="Arial" panose="020B0604020202020204" pitchFamily="34" charset="0"/>
              <a:buChar char="•"/>
            </a:pPr>
            <a:endParaRPr lang="en-HK" sz="3200" dirty="0">
              <a:solidFill>
                <a:schemeClr val="bg1">
                  <a:lumMod val="50000"/>
                </a:schemeClr>
              </a:solidFill>
            </a:endParaRPr>
          </a:p>
        </p:txBody>
      </p:sp>
    </p:spTree>
    <p:extLst>
      <p:ext uri="{BB962C8B-B14F-4D97-AF65-F5344CB8AC3E}">
        <p14:creationId xmlns:p14="http://schemas.microsoft.com/office/powerpoint/2010/main" val="2063607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75A614-922D-4C4E-BA0F-E7570B78DA27}"/>
              </a:ext>
            </a:extLst>
          </p:cNvPr>
          <p:cNvSpPr>
            <a:spLocks noGrp="1"/>
          </p:cNvSpPr>
          <p:nvPr>
            <p:ph idx="1"/>
          </p:nvPr>
        </p:nvSpPr>
        <p:spPr>
          <a:xfrm>
            <a:off x="609253" y="1628800"/>
            <a:ext cx="10944224" cy="4751876"/>
          </a:xfrm>
        </p:spPr>
        <p:txBody>
          <a:bodyPr/>
          <a:lstStyle/>
          <a:p>
            <a:pPr>
              <a:buClrTx/>
              <a:buFont typeface="Arial" panose="020B0604020202020204" pitchFamily="34" charset="0"/>
              <a:buChar char="•"/>
              <a:defRPr/>
            </a:pPr>
            <a:r>
              <a:rPr lang="en-HK" altLang="zh-TW" dirty="0">
                <a:solidFill>
                  <a:schemeClr val="tx1"/>
                </a:solidFill>
              </a:rPr>
              <a:t> A Pitch Deck is expected to be precise and concise, be delivered in PowerPoint / PDF format with </a:t>
            </a:r>
            <a:r>
              <a:rPr lang="en-HK" altLang="zh-TW" b="1">
                <a:solidFill>
                  <a:schemeClr val="tx1"/>
                </a:solidFill>
              </a:rPr>
              <a:t>maximum 20 </a:t>
            </a:r>
            <a:r>
              <a:rPr lang="en-HK" altLang="zh-TW" b="1" dirty="0">
                <a:solidFill>
                  <a:schemeClr val="tx1"/>
                </a:solidFill>
              </a:rPr>
              <a:t>pages.</a:t>
            </a:r>
          </a:p>
          <a:p>
            <a:pPr>
              <a:buClrTx/>
              <a:buFont typeface="Arial" panose="020B0604020202020204" pitchFamily="34" charset="0"/>
              <a:buChar char="•"/>
              <a:defRPr/>
            </a:pPr>
            <a:endParaRPr lang="en-HK" dirty="0">
              <a:solidFill>
                <a:schemeClr val="tx1"/>
              </a:solidFill>
            </a:endParaRPr>
          </a:p>
          <a:p>
            <a:pPr>
              <a:buClrTx/>
              <a:buFont typeface="Arial" panose="020B0604020202020204" pitchFamily="34" charset="0"/>
              <a:buChar char="•"/>
              <a:defRPr/>
            </a:pPr>
            <a:r>
              <a:rPr lang="en-HK" dirty="0">
                <a:solidFill>
                  <a:schemeClr val="tx1"/>
                </a:solidFill>
              </a:rPr>
              <a:t> NOTE: You are </a:t>
            </a:r>
            <a:r>
              <a:rPr lang="en-HK" b="1" dirty="0">
                <a:solidFill>
                  <a:schemeClr val="tx1"/>
                </a:solidFill>
              </a:rPr>
              <a:t>highly recommended </a:t>
            </a:r>
            <a:r>
              <a:rPr lang="en-HK" dirty="0">
                <a:solidFill>
                  <a:schemeClr val="tx1"/>
                </a:solidFill>
              </a:rPr>
              <a:t>to include ALL the information as illustrated in the following template as such information are expected from the Admission Panel. You may of course, vary the sequence, format, style, etc. and add other relevant information as appropriate.</a:t>
            </a:r>
          </a:p>
          <a:p>
            <a:pPr>
              <a:defRPr/>
            </a:pPr>
            <a:endParaRPr lang="en-HK" dirty="0"/>
          </a:p>
        </p:txBody>
      </p:sp>
      <p:sp>
        <p:nvSpPr>
          <p:cNvPr id="6" name="Title 1">
            <a:extLst>
              <a:ext uri="{FF2B5EF4-FFF2-40B4-BE49-F238E27FC236}">
                <a16:creationId xmlns:a16="http://schemas.microsoft.com/office/drawing/2014/main" id="{8BC90FF7-CF71-446E-6F2D-A9CFDA88D150}"/>
              </a:ext>
            </a:extLst>
          </p:cNvPr>
          <p:cNvSpPr>
            <a:spLocks noGrp="1"/>
          </p:cNvSpPr>
          <p:nvPr>
            <p:ph type="title"/>
          </p:nvPr>
        </p:nvSpPr>
        <p:spPr>
          <a:xfrm>
            <a:off x="619125" y="286604"/>
            <a:ext cx="10944225" cy="986020"/>
          </a:xfrm>
        </p:spPr>
        <p:txBody>
          <a:bodyPr/>
          <a:lstStyle/>
          <a:p>
            <a:r>
              <a:rPr lang="en-US" altLang="zh-TW" b="1" dirty="0">
                <a:solidFill>
                  <a:schemeClr val="tx2"/>
                </a:solidFill>
              </a:rPr>
              <a:t>Pitch Deck Template</a:t>
            </a:r>
            <a:endParaRPr lang="en-US" b="1" dirty="0">
              <a:solidFill>
                <a:schemeClr val="tx2"/>
              </a:solidFill>
            </a:endParaRPr>
          </a:p>
        </p:txBody>
      </p:sp>
    </p:spTree>
    <p:extLst>
      <p:ext uri="{BB962C8B-B14F-4D97-AF65-F5344CB8AC3E}">
        <p14:creationId xmlns:p14="http://schemas.microsoft.com/office/powerpoint/2010/main" val="378543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036" y="2564904"/>
            <a:ext cx="9217024" cy="3383724"/>
          </a:xfrm>
        </p:spPr>
        <p:txBody>
          <a:bodyPr>
            <a:normAutofit fontScale="92500" lnSpcReduction="20000"/>
          </a:bodyPr>
          <a:lstStyle/>
          <a:p>
            <a:pPr algn="ctr"/>
            <a:endParaRPr lang="en-US" altLang="zh-TW" dirty="0"/>
          </a:p>
          <a:p>
            <a:pPr algn="ctr"/>
            <a:endParaRPr lang="en-US" altLang="zh-TW" dirty="0"/>
          </a:p>
          <a:p>
            <a:pPr algn="ctr"/>
            <a:endParaRPr lang="en-US" altLang="zh-TW" sz="3200" b="1" dirty="0"/>
          </a:p>
          <a:p>
            <a:pPr algn="ctr"/>
            <a:endParaRPr lang="en-US" altLang="zh-TW" sz="3200" b="1" dirty="0"/>
          </a:p>
          <a:p>
            <a:pPr algn="ctr"/>
            <a:endParaRPr lang="en-US" altLang="zh-TW" sz="3200" b="1" dirty="0"/>
          </a:p>
          <a:p>
            <a:pPr marL="0" indent="0">
              <a:buNone/>
            </a:pPr>
            <a:r>
              <a:rPr lang="en-US" altLang="zh-TW" sz="3200" b="1" dirty="0"/>
              <a:t>Presented By: </a:t>
            </a:r>
          </a:p>
          <a:p>
            <a:pPr marL="0" indent="0">
              <a:buNone/>
            </a:pPr>
            <a:r>
              <a:rPr lang="en-US" altLang="zh-TW" sz="3200" b="1" dirty="0"/>
              <a:t>Date:</a:t>
            </a:r>
          </a:p>
          <a:p>
            <a:endParaRPr lang="en-US" dirty="0"/>
          </a:p>
        </p:txBody>
      </p:sp>
      <p:sp>
        <p:nvSpPr>
          <p:cNvPr id="6" name="Title 1">
            <a:extLst>
              <a:ext uri="{FF2B5EF4-FFF2-40B4-BE49-F238E27FC236}">
                <a16:creationId xmlns:a16="http://schemas.microsoft.com/office/drawing/2014/main" id="{4AE4CBA3-471B-8B25-9106-B86EC1935205}"/>
              </a:ext>
            </a:extLst>
          </p:cNvPr>
          <p:cNvSpPr>
            <a:spLocks noGrp="1"/>
          </p:cNvSpPr>
          <p:nvPr>
            <p:ph type="title"/>
          </p:nvPr>
        </p:nvSpPr>
        <p:spPr>
          <a:xfrm>
            <a:off x="619125" y="286604"/>
            <a:ext cx="10944225" cy="986020"/>
          </a:xfrm>
        </p:spPr>
        <p:txBody>
          <a:bodyPr/>
          <a:lstStyle/>
          <a:p>
            <a:r>
              <a:rPr lang="en-US" altLang="zh-TW" b="1" dirty="0">
                <a:solidFill>
                  <a:schemeClr val="tx2"/>
                </a:solidFill>
              </a:rPr>
              <a:t>Project Name</a:t>
            </a:r>
            <a:endParaRPr lang="en-US" b="1" dirty="0">
              <a:solidFill>
                <a:schemeClr val="tx2"/>
              </a:solidFill>
            </a:endParaRPr>
          </a:p>
        </p:txBody>
      </p:sp>
    </p:spTree>
    <p:extLst>
      <p:ext uri="{BB962C8B-B14F-4D97-AF65-F5344CB8AC3E}">
        <p14:creationId xmlns:p14="http://schemas.microsoft.com/office/powerpoint/2010/main" val="160129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9D9EF-3D94-1CC7-067D-5DCE851D5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CE1BA-9858-A809-0886-8F44DC0B854B}"/>
              </a:ext>
            </a:extLst>
          </p:cNvPr>
          <p:cNvSpPr>
            <a:spLocks noGrp="1"/>
          </p:cNvSpPr>
          <p:nvPr>
            <p:ph type="title"/>
          </p:nvPr>
        </p:nvSpPr>
        <p:spPr/>
        <p:txBody>
          <a:bodyPr/>
          <a:lstStyle/>
          <a:p>
            <a:r>
              <a:rPr lang="en-US" altLang="zh-TW" b="1" dirty="0">
                <a:solidFill>
                  <a:schemeClr val="tx2"/>
                </a:solidFill>
              </a:rPr>
              <a:t>Project Summary</a:t>
            </a:r>
            <a:endParaRPr lang="en-US" b="1" dirty="0">
              <a:solidFill>
                <a:schemeClr val="tx2"/>
              </a:solidFill>
            </a:endParaRPr>
          </a:p>
        </p:txBody>
      </p:sp>
      <p:sp>
        <p:nvSpPr>
          <p:cNvPr id="6" name="Subtitle 2">
            <a:extLst>
              <a:ext uri="{FF2B5EF4-FFF2-40B4-BE49-F238E27FC236}">
                <a16:creationId xmlns:a16="http://schemas.microsoft.com/office/drawing/2014/main" id="{47D3241B-00BC-3DB6-660A-3DAD121A3190}"/>
              </a:ext>
            </a:extLst>
          </p:cNvPr>
          <p:cNvSpPr txBox="1">
            <a:spLocks/>
          </p:cNvSpPr>
          <p:nvPr/>
        </p:nvSpPr>
        <p:spPr>
          <a:xfrm>
            <a:off x="585275" y="1628928"/>
            <a:ext cx="10594354" cy="462556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7965" indent="-227965">
              <a:buClrTx/>
              <a:buFont typeface="Arial" panose="020B0604020202020204" pitchFamily="34" charset="0"/>
              <a:buChar char="•"/>
              <a:defRPr/>
            </a:pPr>
            <a:r>
              <a:rPr lang="en-HK" dirty="0">
                <a:solidFill>
                  <a:schemeClr val="bg1">
                    <a:lumMod val="50000"/>
                  </a:schemeClr>
                </a:solidFill>
              </a:rPr>
              <a:t>Introduction of your product within 30-40 words :</a:t>
            </a:r>
          </a:p>
          <a:p>
            <a:pPr marL="227965" indent="-227965">
              <a:buClrTx/>
              <a:buFont typeface="Arial" panose="020B0604020202020204" pitchFamily="34" charset="0"/>
              <a:buChar char="•"/>
              <a:defRPr/>
            </a:pPr>
            <a:r>
              <a:rPr lang="en-HK" altLang="zh-TW" dirty="0">
                <a:solidFill>
                  <a:schemeClr val="bg1">
                    <a:lumMod val="50000"/>
                  </a:schemeClr>
                </a:solidFill>
              </a:rPr>
              <a:t>Expected contents:</a:t>
            </a:r>
            <a:endParaRPr lang="en-US" altLang="zh-TW" dirty="0">
              <a:solidFill>
                <a:schemeClr val="bg1">
                  <a:lumMod val="50000"/>
                </a:schemeClr>
              </a:solidFill>
            </a:endParaRPr>
          </a:p>
          <a:p>
            <a:pPr marL="342900" indent="-342900">
              <a:buClrTx/>
              <a:buFontTx/>
              <a:buChar char="-"/>
            </a:pPr>
            <a:r>
              <a:rPr lang="en-HK" dirty="0">
                <a:solidFill>
                  <a:schemeClr val="bg1">
                    <a:lumMod val="50000"/>
                  </a:schemeClr>
                </a:solidFill>
              </a:rPr>
              <a:t>What is your product?</a:t>
            </a:r>
          </a:p>
          <a:p>
            <a:pPr marL="342900" indent="-342900">
              <a:buClrTx/>
              <a:buFontTx/>
              <a:buChar char="-"/>
            </a:pPr>
            <a:r>
              <a:rPr lang="en-US" sz="1850" dirty="0">
                <a:solidFill>
                  <a:schemeClr val="bg1">
                    <a:lumMod val="50000"/>
                  </a:schemeClr>
                </a:solidFill>
              </a:rPr>
              <a:t>What is the category of your business? </a:t>
            </a:r>
            <a:br>
              <a:rPr lang="en-US" sz="1850" dirty="0">
                <a:solidFill>
                  <a:schemeClr val="bg1">
                    <a:lumMod val="50000"/>
                  </a:schemeClr>
                </a:solidFill>
              </a:rPr>
            </a:br>
            <a:r>
              <a:rPr lang="en-US" sz="1600" dirty="0">
                <a:solidFill>
                  <a:schemeClr val="bg1">
                    <a:lumMod val="50000"/>
                  </a:schemeClr>
                </a:solidFill>
              </a:rPr>
              <a:t>(Please pick one from </a:t>
            </a:r>
            <a:r>
              <a:rPr lang="en-US" sz="1600" b="1" dirty="0">
                <a:solidFill>
                  <a:schemeClr val="bg1">
                    <a:lumMod val="50000"/>
                  </a:schemeClr>
                </a:solidFill>
              </a:rPr>
              <a:t>Theme</a:t>
            </a:r>
            <a:r>
              <a:rPr lang="en-US" sz="1600" dirty="0">
                <a:solidFill>
                  <a:schemeClr val="bg1">
                    <a:lumMod val="50000"/>
                  </a:schemeClr>
                </a:solidFill>
              </a:rPr>
              <a:t> and one from </a:t>
            </a:r>
            <a:r>
              <a:rPr lang="en-US" sz="1600" b="1" dirty="0">
                <a:solidFill>
                  <a:schemeClr val="bg1">
                    <a:lumMod val="50000"/>
                  </a:schemeClr>
                </a:solidFill>
              </a:rPr>
              <a:t>Technology</a:t>
            </a:r>
            <a:r>
              <a:rPr lang="en-US" sz="1600" dirty="0">
                <a:solidFill>
                  <a:schemeClr val="bg1">
                    <a:lumMod val="50000"/>
                  </a:schemeClr>
                </a:solidFill>
              </a:rPr>
              <a:t>, e.g. Theme: HealthTech, Technology: App/Software)</a:t>
            </a:r>
          </a:p>
          <a:p>
            <a:pPr marL="342900" indent="-342900">
              <a:buClrTx/>
              <a:buFontTx/>
              <a:buChar char="-"/>
            </a:pPr>
            <a:endParaRPr lang="en-US" sz="1600" dirty="0">
              <a:solidFill>
                <a:schemeClr val="bg1">
                  <a:lumMod val="50000"/>
                </a:schemeClr>
              </a:solidFill>
            </a:endParaRPr>
          </a:p>
          <a:p>
            <a:pPr marL="342900" indent="-342900">
              <a:buClrTx/>
              <a:buFontTx/>
              <a:buChar char="-"/>
            </a:pPr>
            <a:endParaRPr lang="en-US" sz="1600" dirty="0">
              <a:solidFill>
                <a:schemeClr val="bg1">
                  <a:lumMod val="50000"/>
                </a:schemeClr>
              </a:solidFill>
            </a:endParaRPr>
          </a:p>
          <a:p>
            <a:pPr marL="342900" indent="-342900">
              <a:buClrTx/>
              <a:buFontTx/>
              <a:buChar char="-"/>
            </a:pPr>
            <a:endParaRPr lang="en-US" sz="1600" dirty="0">
              <a:solidFill>
                <a:schemeClr val="bg1">
                  <a:lumMod val="50000"/>
                </a:schemeClr>
              </a:solidFill>
            </a:endParaRPr>
          </a:p>
          <a:p>
            <a:pPr marL="342900" indent="-342900">
              <a:buClrTx/>
              <a:buFontTx/>
              <a:buChar char="-"/>
            </a:pPr>
            <a:endParaRPr lang="en-US" sz="1600" dirty="0">
              <a:solidFill>
                <a:schemeClr val="bg1">
                  <a:lumMod val="50000"/>
                </a:schemeClr>
              </a:solidFill>
            </a:endParaRPr>
          </a:p>
          <a:p>
            <a:pPr marL="342900" indent="-342900">
              <a:buClrTx/>
              <a:buFontTx/>
              <a:buChar char="-"/>
            </a:pPr>
            <a:endParaRPr lang="en-HK" sz="1000" dirty="0">
              <a:solidFill>
                <a:schemeClr val="bg1">
                  <a:lumMod val="50000"/>
                </a:schemeClr>
              </a:solidFill>
            </a:endParaRPr>
          </a:p>
          <a:p>
            <a:pPr marL="342900" indent="-342900">
              <a:buClrTx/>
              <a:buFontTx/>
              <a:buChar char="-"/>
            </a:pPr>
            <a:r>
              <a:rPr lang="en-HK" sz="1850" dirty="0">
                <a:solidFill>
                  <a:schemeClr val="bg1">
                    <a:lumMod val="50000"/>
                  </a:schemeClr>
                </a:solidFill>
              </a:rPr>
              <a:t>Who are your target customers?</a:t>
            </a:r>
            <a:endParaRPr lang="en-US" sz="1850" dirty="0">
              <a:solidFill>
                <a:schemeClr val="bg1">
                  <a:lumMod val="50000"/>
                </a:schemeClr>
              </a:solidFill>
            </a:endParaRPr>
          </a:p>
          <a:p>
            <a:pPr marL="342900" indent="-342900">
              <a:buClrTx/>
              <a:buFontTx/>
              <a:buChar char="-"/>
            </a:pPr>
            <a:r>
              <a:rPr lang="en-HK" sz="1850" dirty="0">
                <a:solidFill>
                  <a:schemeClr val="bg1">
                    <a:lumMod val="50000"/>
                  </a:schemeClr>
                </a:solidFill>
              </a:rPr>
              <a:t>What is the problem you are trying to solve?</a:t>
            </a:r>
            <a:endParaRPr lang="en-HK" dirty="0">
              <a:solidFill>
                <a:schemeClr val="bg1">
                  <a:lumMod val="50000"/>
                </a:schemeClr>
              </a:solidFill>
            </a:endParaRPr>
          </a:p>
        </p:txBody>
      </p:sp>
      <p:graphicFrame>
        <p:nvGraphicFramePr>
          <p:cNvPr id="7" name="Table 6">
            <a:extLst>
              <a:ext uri="{FF2B5EF4-FFF2-40B4-BE49-F238E27FC236}">
                <a16:creationId xmlns:a16="http://schemas.microsoft.com/office/drawing/2014/main" id="{B9514BC5-363C-EF14-5103-75149F868ABD}"/>
              </a:ext>
            </a:extLst>
          </p:cNvPr>
          <p:cNvGraphicFramePr>
            <a:graphicFrameLocks noGrp="1"/>
          </p:cNvGraphicFramePr>
          <p:nvPr>
            <p:extLst>
              <p:ext uri="{D42A27DB-BD31-4B8C-83A1-F6EECF244321}">
                <p14:modId xmlns:p14="http://schemas.microsoft.com/office/powerpoint/2010/main" val="1509884711"/>
              </p:ext>
            </p:extLst>
          </p:nvPr>
        </p:nvGraphicFramePr>
        <p:xfrm>
          <a:off x="1012371" y="3717032"/>
          <a:ext cx="4234543" cy="1645920"/>
        </p:xfrm>
        <a:graphic>
          <a:graphicData uri="http://schemas.openxmlformats.org/drawingml/2006/table">
            <a:tbl>
              <a:tblPr firstRow="1" bandRow="1">
                <a:tableStyleId>{5940675A-B579-460E-94D1-54222C63F5DA}</a:tableStyleId>
              </a:tblPr>
              <a:tblGrid>
                <a:gridCol w="1915886">
                  <a:extLst>
                    <a:ext uri="{9D8B030D-6E8A-4147-A177-3AD203B41FA5}">
                      <a16:colId xmlns:a16="http://schemas.microsoft.com/office/drawing/2014/main" val="1803537089"/>
                    </a:ext>
                  </a:extLst>
                </a:gridCol>
                <a:gridCol w="2318657">
                  <a:extLst>
                    <a:ext uri="{9D8B030D-6E8A-4147-A177-3AD203B41FA5}">
                      <a16:colId xmlns:a16="http://schemas.microsoft.com/office/drawing/2014/main" val="871594198"/>
                    </a:ext>
                  </a:extLst>
                </a:gridCol>
              </a:tblGrid>
              <a:tr h="247687">
                <a:tc>
                  <a:txBody>
                    <a:bodyPr/>
                    <a:lstStyle/>
                    <a:p>
                      <a:pPr algn="ctr"/>
                      <a:r>
                        <a:rPr lang="en-HK" sz="1200" b="1" dirty="0">
                          <a:solidFill>
                            <a:schemeClr val="bg1">
                              <a:lumMod val="50000"/>
                            </a:schemeClr>
                          </a:solidFill>
                        </a:rPr>
                        <a:t>Theme</a:t>
                      </a:r>
                    </a:p>
                  </a:txBody>
                  <a:tcPr/>
                </a:tc>
                <a:tc>
                  <a:txBody>
                    <a:bodyPr/>
                    <a:lstStyle/>
                    <a:p>
                      <a:pPr algn="ctr"/>
                      <a:r>
                        <a:rPr lang="en-HK" sz="1200" b="1" dirty="0">
                          <a:solidFill>
                            <a:schemeClr val="bg1">
                              <a:lumMod val="50000"/>
                            </a:schemeClr>
                          </a:solidFill>
                        </a:rPr>
                        <a:t>Technology</a:t>
                      </a:r>
                    </a:p>
                  </a:txBody>
                  <a:tcPr/>
                </a:tc>
                <a:extLst>
                  <a:ext uri="{0D108BD9-81ED-4DB2-BD59-A6C34878D82A}">
                    <a16:rowId xmlns:a16="http://schemas.microsoft.com/office/drawing/2014/main" val="2563270185"/>
                  </a:ext>
                </a:extLst>
              </a:tr>
              <a:tr h="247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50000"/>
                            </a:schemeClr>
                          </a:solidFill>
                          <a:latin typeface="+mn-lt"/>
                        </a:rPr>
                        <a:t>1. </a:t>
                      </a:r>
                      <a:r>
                        <a:rPr lang="en-US" sz="1200" dirty="0" err="1">
                          <a:solidFill>
                            <a:schemeClr val="bg1">
                              <a:lumMod val="50000"/>
                            </a:schemeClr>
                          </a:solidFill>
                          <a:latin typeface="+mn-lt"/>
                        </a:rPr>
                        <a:t>RetailTech</a:t>
                      </a:r>
                      <a:endParaRPr lang="en-US" sz="1200" dirty="0">
                        <a:solidFill>
                          <a:schemeClr val="bg1">
                            <a:lumMod val="50000"/>
                          </a:schemeClr>
                        </a:solidFill>
                        <a:latin typeface="+mn-lt"/>
                      </a:endParaRPr>
                    </a:p>
                  </a:txBody>
                  <a:tcPr/>
                </a:tc>
                <a:tc>
                  <a:txBody>
                    <a:bodyPr/>
                    <a:lstStyle/>
                    <a:p>
                      <a:r>
                        <a:rPr lang="en-HK" sz="1200" dirty="0">
                          <a:solidFill>
                            <a:schemeClr val="bg1">
                              <a:lumMod val="50000"/>
                            </a:schemeClr>
                          </a:solidFill>
                        </a:rPr>
                        <a:t>1. App/Software</a:t>
                      </a:r>
                    </a:p>
                  </a:txBody>
                  <a:tcPr/>
                </a:tc>
                <a:extLst>
                  <a:ext uri="{0D108BD9-81ED-4DB2-BD59-A6C34878D82A}">
                    <a16:rowId xmlns:a16="http://schemas.microsoft.com/office/drawing/2014/main" val="233792830"/>
                  </a:ext>
                </a:extLst>
              </a:tr>
              <a:tr h="247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solidFill>
                            <a:schemeClr val="bg1">
                              <a:lumMod val="50000"/>
                            </a:schemeClr>
                          </a:solidFill>
                        </a:rPr>
                        <a:t>2. </a:t>
                      </a:r>
                      <a:r>
                        <a:rPr lang="en-US" sz="1200" dirty="0">
                          <a:solidFill>
                            <a:schemeClr val="bg1">
                              <a:lumMod val="50000"/>
                            </a:schemeClr>
                          </a:solidFill>
                          <a:latin typeface="+mn-lt"/>
                        </a:rPr>
                        <a:t>GreenTech</a:t>
                      </a:r>
                    </a:p>
                  </a:txBody>
                  <a:tcPr/>
                </a:tc>
                <a:tc>
                  <a:txBody>
                    <a:bodyPr/>
                    <a:lstStyle/>
                    <a:p>
                      <a:r>
                        <a:rPr lang="en-HK" sz="1200" dirty="0">
                          <a:solidFill>
                            <a:schemeClr val="bg1">
                              <a:lumMod val="50000"/>
                            </a:schemeClr>
                          </a:solidFill>
                        </a:rPr>
                        <a:t>2. Hardware</a:t>
                      </a:r>
                    </a:p>
                  </a:txBody>
                  <a:tcPr/>
                </a:tc>
                <a:extLst>
                  <a:ext uri="{0D108BD9-81ED-4DB2-BD59-A6C34878D82A}">
                    <a16:rowId xmlns:a16="http://schemas.microsoft.com/office/drawing/2014/main" val="2071329912"/>
                  </a:ext>
                </a:extLst>
              </a:tr>
              <a:tr h="247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50000"/>
                            </a:schemeClr>
                          </a:solidFill>
                          <a:latin typeface="+mn-lt"/>
                        </a:rPr>
                        <a:t>3. </a:t>
                      </a:r>
                      <a:r>
                        <a:rPr lang="en-US" sz="1200" dirty="0" err="1">
                          <a:solidFill>
                            <a:schemeClr val="bg1">
                              <a:lumMod val="50000"/>
                            </a:schemeClr>
                          </a:solidFill>
                          <a:latin typeface="+mn-lt"/>
                        </a:rPr>
                        <a:t>ConTech</a:t>
                      </a:r>
                      <a:endParaRPr lang="en-US" sz="1200" dirty="0">
                        <a:solidFill>
                          <a:schemeClr val="bg1">
                            <a:lumMod val="50000"/>
                          </a:schemeClr>
                        </a:solidFill>
                        <a:latin typeface="+mn-lt"/>
                      </a:endParaRPr>
                    </a:p>
                  </a:txBody>
                  <a:tcPr/>
                </a:tc>
                <a:tc>
                  <a:txBody>
                    <a:bodyPr/>
                    <a:lstStyle/>
                    <a:p>
                      <a:r>
                        <a:rPr lang="en-HK" sz="1200" dirty="0">
                          <a:solidFill>
                            <a:schemeClr val="bg1">
                              <a:lumMod val="50000"/>
                            </a:schemeClr>
                          </a:solidFill>
                        </a:rPr>
                        <a:t>3. </a:t>
                      </a:r>
                      <a:r>
                        <a:rPr lang="en-HK" sz="1200" dirty="0" err="1">
                          <a:solidFill>
                            <a:schemeClr val="bg1">
                              <a:lumMod val="50000"/>
                            </a:schemeClr>
                          </a:solidFill>
                        </a:rPr>
                        <a:t>BioTech</a:t>
                      </a:r>
                      <a:endParaRPr lang="en-HK" sz="1200" dirty="0">
                        <a:solidFill>
                          <a:schemeClr val="bg1">
                            <a:lumMod val="50000"/>
                          </a:schemeClr>
                        </a:solidFill>
                      </a:endParaRPr>
                    </a:p>
                  </a:txBody>
                  <a:tcPr/>
                </a:tc>
                <a:extLst>
                  <a:ext uri="{0D108BD9-81ED-4DB2-BD59-A6C34878D82A}">
                    <a16:rowId xmlns:a16="http://schemas.microsoft.com/office/drawing/2014/main" val="2791653687"/>
                  </a:ext>
                </a:extLst>
              </a:tr>
              <a:tr h="247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50000"/>
                            </a:schemeClr>
                          </a:solidFill>
                          <a:latin typeface="+mn-lt"/>
                        </a:rPr>
                        <a:t>4. HealthTech</a:t>
                      </a:r>
                    </a:p>
                  </a:txBody>
                  <a:tcPr/>
                </a:tc>
                <a:tc>
                  <a:txBody>
                    <a:bodyPr/>
                    <a:lstStyle/>
                    <a:p>
                      <a:r>
                        <a:rPr lang="en-HK" sz="1200" dirty="0">
                          <a:solidFill>
                            <a:schemeClr val="bg1">
                              <a:lumMod val="50000"/>
                            </a:schemeClr>
                          </a:solidFill>
                        </a:rPr>
                        <a:t>4. Others</a:t>
                      </a:r>
                    </a:p>
                  </a:txBody>
                  <a:tcPr/>
                </a:tc>
                <a:extLst>
                  <a:ext uri="{0D108BD9-81ED-4DB2-BD59-A6C34878D82A}">
                    <a16:rowId xmlns:a16="http://schemas.microsoft.com/office/drawing/2014/main" val="4005989630"/>
                  </a:ext>
                </a:extLst>
              </a:tr>
              <a:tr h="247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50000"/>
                            </a:schemeClr>
                          </a:solidFill>
                          <a:latin typeface="+mn-lt"/>
                        </a:rPr>
                        <a:t>5. Others</a:t>
                      </a:r>
                    </a:p>
                  </a:txBody>
                  <a:tcPr/>
                </a:tc>
                <a:tc>
                  <a:txBody>
                    <a:bodyPr/>
                    <a:lstStyle/>
                    <a:p>
                      <a:endParaRPr lang="en-HK" sz="1200" dirty="0">
                        <a:solidFill>
                          <a:schemeClr val="bg1">
                            <a:lumMod val="50000"/>
                          </a:schemeClr>
                        </a:solidFill>
                      </a:endParaRPr>
                    </a:p>
                  </a:txBody>
                  <a:tcPr/>
                </a:tc>
                <a:extLst>
                  <a:ext uri="{0D108BD9-81ED-4DB2-BD59-A6C34878D82A}">
                    <a16:rowId xmlns:a16="http://schemas.microsoft.com/office/drawing/2014/main" val="2966683606"/>
                  </a:ext>
                </a:extLst>
              </a:tr>
            </a:tbl>
          </a:graphicData>
        </a:graphic>
      </p:graphicFrame>
    </p:spTree>
    <p:extLst>
      <p:ext uri="{BB962C8B-B14F-4D97-AF65-F5344CB8AC3E}">
        <p14:creationId xmlns:p14="http://schemas.microsoft.com/office/powerpoint/2010/main" val="2947892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rPr>
              <a:t>Product Features</a:t>
            </a:r>
          </a:p>
        </p:txBody>
      </p:sp>
      <p:sp>
        <p:nvSpPr>
          <p:cNvPr id="3" name="Content Placeholder 2"/>
          <p:cNvSpPr>
            <a:spLocks noGrp="1"/>
          </p:cNvSpPr>
          <p:nvPr>
            <p:ph idx="1"/>
          </p:nvPr>
        </p:nvSpPr>
        <p:spPr/>
        <p:txBody>
          <a:bodyPr/>
          <a:lstStyle/>
          <a:p>
            <a:pPr marL="342900" indent="-342900">
              <a:buClrTx/>
              <a:buFont typeface="Arial" panose="020B0604020202020204" pitchFamily="34" charset="0"/>
              <a:buChar char="•"/>
            </a:pPr>
            <a:r>
              <a:rPr lang="en-US" altLang="zh-TW" sz="2800" dirty="0">
                <a:solidFill>
                  <a:schemeClr val="bg1">
                    <a:lumMod val="50000"/>
                  </a:schemeClr>
                </a:solidFill>
              </a:rPr>
              <a:t>How can the product solve market problem / fulfill market needs? </a:t>
            </a:r>
          </a:p>
          <a:p>
            <a:pPr marL="342900" indent="-342900">
              <a:buClrTx/>
              <a:buFont typeface="Arial" panose="020B0604020202020204" pitchFamily="34" charset="0"/>
              <a:buChar char="•"/>
            </a:pPr>
            <a:r>
              <a:rPr lang="en-US" altLang="zh-TW" sz="2800" dirty="0">
                <a:solidFill>
                  <a:schemeClr val="bg1">
                    <a:lumMod val="50000"/>
                  </a:schemeClr>
                </a:solidFill>
              </a:rPr>
              <a:t>What is the technology involved? </a:t>
            </a:r>
          </a:p>
          <a:p>
            <a:pPr marL="342900" indent="-342900">
              <a:buClrTx/>
              <a:buFont typeface="Arial" panose="020B0604020202020204" pitchFamily="34" charset="0"/>
              <a:buChar char="•"/>
            </a:pPr>
            <a:r>
              <a:rPr lang="en-US" altLang="zh-TW" sz="2800" dirty="0">
                <a:solidFill>
                  <a:schemeClr val="bg1">
                    <a:lumMod val="50000"/>
                  </a:schemeClr>
                </a:solidFill>
              </a:rPr>
              <a:t>What is the Innovativeness?</a:t>
            </a:r>
          </a:p>
          <a:p>
            <a:pPr marL="342900" indent="-342900">
              <a:buClrTx/>
              <a:buFont typeface="Arial" panose="020B0604020202020204" pitchFamily="34" charset="0"/>
              <a:buChar char="•"/>
            </a:pPr>
            <a:endParaRPr lang="en-US" altLang="zh-TW" sz="2800" dirty="0">
              <a:solidFill>
                <a:schemeClr val="bg1">
                  <a:lumMod val="50000"/>
                </a:schemeClr>
              </a:solidFill>
            </a:endParaRPr>
          </a:p>
          <a:p>
            <a:pPr marL="342900" indent="-342900">
              <a:buClrTx/>
              <a:buFont typeface="Arial" panose="020B0604020202020204" pitchFamily="34" charset="0"/>
              <a:buChar char="•"/>
            </a:pPr>
            <a:r>
              <a:rPr lang="en-US" altLang="zh-TW" sz="2800" dirty="0">
                <a:solidFill>
                  <a:schemeClr val="bg1">
                    <a:lumMod val="50000"/>
                  </a:schemeClr>
                </a:solidFill>
              </a:rPr>
              <a:t>You can use picture, flow-diagram, illustration or even previous work of your own to state your point.</a:t>
            </a:r>
            <a:endParaRPr lang="en-HK" sz="2800" dirty="0">
              <a:solidFill>
                <a:schemeClr val="bg1">
                  <a:lumMod val="50000"/>
                </a:schemeClr>
              </a:solidFill>
            </a:endParaRPr>
          </a:p>
        </p:txBody>
      </p:sp>
    </p:spTree>
    <p:extLst>
      <p:ext uri="{BB962C8B-B14F-4D97-AF65-F5344CB8AC3E}">
        <p14:creationId xmlns:p14="http://schemas.microsoft.com/office/powerpoint/2010/main" val="4281187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E2E08-FB40-D399-DE29-9FF338458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06A86-9514-617B-F703-2EB2508B716A}"/>
              </a:ext>
            </a:extLst>
          </p:cNvPr>
          <p:cNvSpPr>
            <a:spLocks noGrp="1"/>
          </p:cNvSpPr>
          <p:nvPr>
            <p:ph type="title"/>
          </p:nvPr>
        </p:nvSpPr>
        <p:spPr/>
        <p:txBody>
          <a:bodyPr/>
          <a:lstStyle/>
          <a:p>
            <a:r>
              <a:rPr lang="en-US" b="1" dirty="0">
                <a:solidFill>
                  <a:schemeClr val="tx2"/>
                </a:solidFill>
              </a:rPr>
              <a:t>Research and Development Content</a:t>
            </a:r>
          </a:p>
        </p:txBody>
      </p:sp>
      <p:sp>
        <p:nvSpPr>
          <p:cNvPr id="3" name="Content Placeholder 2">
            <a:extLst>
              <a:ext uri="{FF2B5EF4-FFF2-40B4-BE49-F238E27FC236}">
                <a16:creationId xmlns:a16="http://schemas.microsoft.com/office/drawing/2014/main" id="{8C264840-8495-03D4-CEEE-2732FAA45233}"/>
              </a:ext>
            </a:extLst>
          </p:cNvPr>
          <p:cNvSpPr>
            <a:spLocks noGrp="1"/>
          </p:cNvSpPr>
          <p:nvPr>
            <p:ph idx="1"/>
          </p:nvPr>
        </p:nvSpPr>
        <p:spPr/>
        <p:txBody>
          <a:bodyPr/>
          <a:lstStyle/>
          <a:p>
            <a:pPr marL="0" indent="0">
              <a:buClrTx/>
              <a:buNone/>
            </a:pPr>
            <a:r>
              <a:rPr lang="en-HK" sz="2800" dirty="0">
                <a:solidFill>
                  <a:schemeClr val="bg1">
                    <a:lumMod val="50000"/>
                  </a:schemeClr>
                </a:solidFill>
              </a:rPr>
              <a:t>What is your achievement in R&amp;D so far?</a:t>
            </a:r>
          </a:p>
          <a:p>
            <a:pPr marL="342900" indent="-342900">
              <a:buClrTx/>
              <a:buFont typeface="Arial" panose="020B0604020202020204" pitchFamily="34" charset="0"/>
              <a:buChar char="•"/>
            </a:pPr>
            <a:r>
              <a:rPr lang="en-US" sz="2400" dirty="0">
                <a:solidFill>
                  <a:schemeClr val="bg1">
                    <a:lumMod val="50000"/>
                  </a:schemeClr>
                </a:solidFill>
              </a:rPr>
              <a:t>What research have you done?</a:t>
            </a:r>
          </a:p>
          <a:p>
            <a:pPr marL="342900" indent="-342900">
              <a:buClrTx/>
              <a:buFont typeface="Arial" panose="020B0604020202020204" pitchFamily="34" charset="0"/>
              <a:buChar char="•"/>
            </a:pPr>
            <a:r>
              <a:rPr lang="en-US" sz="2400" dirty="0">
                <a:solidFill>
                  <a:schemeClr val="bg1">
                    <a:lumMod val="50000"/>
                  </a:schemeClr>
                </a:solidFill>
              </a:rPr>
              <a:t>What technologies have been developed?</a:t>
            </a:r>
          </a:p>
          <a:p>
            <a:pPr marL="342900" indent="-342900">
              <a:buClrTx/>
              <a:buFont typeface="Arial" panose="020B0604020202020204" pitchFamily="34" charset="0"/>
              <a:buChar char="•"/>
            </a:pPr>
            <a:r>
              <a:rPr lang="en-US" sz="2400" dirty="0">
                <a:solidFill>
                  <a:schemeClr val="bg1">
                    <a:lumMod val="50000"/>
                  </a:schemeClr>
                </a:solidFill>
              </a:rPr>
              <a:t>What is your R&amp;D plan for the coming 12 months? </a:t>
            </a:r>
          </a:p>
          <a:p>
            <a:pPr marL="0" indent="0">
              <a:buClrTx/>
              <a:buNone/>
            </a:pPr>
            <a:endParaRPr lang="en-HK" sz="2800" dirty="0">
              <a:solidFill>
                <a:schemeClr val="bg1">
                  <a:lumMod val="50000"/>
                </a:schemeClr>
              </a:solidFill>
            </a:endParaRPr>
          </a:p>
        </p:txBody>
      </p:sp>
    </p:spTree>
    <p:extLst>
      <p:ext uri="{BB962C8B-B14F-4D97-AF65-F5344CB8AC3E}">
        <p14:creationId xmlns:p14="http://schemas.microsoft.com/office/powerpoint/2010/main" val="368439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b="1" dirty="0">
                <a:solidFill>
                  <a:schemeClr val="tx2"/>
                </a:solidFill>
              </a:rPr>
              <a:t>Competitive analysis</a:t>
            </a:r>
            <a:endParaRPr lang="en-US" b="1" dirty="0">
              <a:solidFill>
                <a:schemeClr val="tx2"/>
              </a:solidFill>
            </a:endParaRPr>
          </a:p>
        </p:txBody>
      </p:sp>
      <p:graphicFrame>
        <p:nvGraphicFramePr>
          <p:cNvPr id="5" name="Group 215"/>
          <p:cNvGraphicFramePr>
            <a:graphicFrameLocks noGrp="1"/>
          </p:cNvGraphicFramePr>
          <p:nvPr>
            <p:ph idx="1"/>
            <p:extLst>
              <p:ext uri="{D42A27DB-BD31-4B8C-83A1-F6EECF244321}">
                <p14:modId xmlns:p14="http://schemas.microsoft.com/office/powerpoint/2010/main" val="1532506021"/>
              </p:ext>
            </p:extLst>
          </p:nvPr>
        </p:nvGraphicFramePr>
        <p:xfrm>
          <a:off x="839416" y="1988839"/>
          <a:ext cx="10723935" cy="3820013"/>
        </p:xfrm>
        <a:graphic>
          <a:graphicData uri="http://schemas.openxmlformats.org/drawingml/2006/table">
            <a:tbl>
              <a:tblPr/>
              <a:tblGrid>
                <a:gridCol w="3177616">
                  <a:extLst>
                    <a:ext uri="{9D8B030D-6E8A-4147-A177-3AD203B41FA5}">
                      <a16:colId xmlns:a16="http://schemas.microsoft.com/office/drawing/2014/main" val="20000"/>
                    </a:ext>
                  </a:extLst>
                </a:gridCol>
                <a:gridCol w="2294992">
                  <a:extLst>
                    <a:ext uri="{9D8B030D-6E8A-4147-A177-3AD203B41FA5}">
                      <a16:colId xmlns:a16="http://schemas.microsoft.com/office/drawing/2014/main" val="20001"/>
                    </a:ext>
                  </a:extLst>
                </a:gridCol>
                <a:gridCol w="1928711">
                  <a:extLst>
                    <a:ext uri="{9D8B030D-6E8A-4147-A177-3AD203B41FA5}">
                      <a16:colId xmlns:a16="http://schemas.microsoft.com/office/drawing/2014/main" val="20002"/>
                    </a:ext>
                  </a:extLst>
                </a:gridCol>
                <a:gridCol w="1661308">
                  <a:extLst>
                    <a:ext uri="{9D8B030D-6E8A-4147-A177-3AD203B41FA5}">
                      <a16:colId xmlns:a16="http://schemas.microsoft.com/office/drawing/2014/main" val="20003"/>
                    </a:ext>
                  </a:extLst>
                </a:gridCol>
                <a:gridCol w="1661308">
                  <a:extLst>
                    <a:ext uri="{9D8B030D-6E8A-4147-A177-3AD203B41FA5}">
                      <a16:colId xmlns:a16="http://schemas.microsoft.com/office/drawing/2014/main" val="20004"/>
                    </a:ext>
                  </a:extLst>
                </a:gridCol>
              </a:tblGrid>
              <a:tr h="622709">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Features/</a:t>
                      </a: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Problems to be solved</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Your Product / Idea</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Competitors (who work on the business similar to your idea)</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430">
                <a:tc vMerge="1">
                  <a:txBody>
                    <a:bodyPr/>
                    <a:lstStyle/>
                    <a:p>
                      <a:endParaRPr lang="en-US"/>
                    </a:p>
                  </a:txBody>
                  <a:tcPr/>
                </a:tc>
                <a:tc vMerge="1">
                  <a:txBody>
                    <a:bodyPr/>
                    <a:lstStyle/>
                    <a:p>
                      <a:endParaRPr lang="en-US"/>
                    </a:p>
                  </a:txBody>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Product A</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Product B</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Product C</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a.</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 typeface="Wingdings" panose="05000000000000000000" pitchFamily="2" charset="2"/>
                        <a:buNone/>
                        <a:tabLst/>
                      </a:pPr>
                      <a:r>
                        <a:rPr kumimoji="1" lang="zh-TW" altLang="en-US" sz="1800" b="1" i="0" u="none" strike="noStrike" cap="none" normalizeH="0" baseline="0" dirty="0">
                          <a:ln>
                            <a:noFill/>
                          </a:ln>
                          <a:solidFill>
                            <a:schemeClr val="tx1"/>
                          </a:solidFill>
                          <a:effectLst/>
                          <a:latin typeface="+mn-lt"/>
                          <a:ea typeface="新細明體" pitchFamily="18" charset="-120"/>
                          <a:sym typeface="Wingdings" panose="05000000000000000000" pitchFamily="2" charset="2"/>
                        </a:rPr>
                        <a:t></a:t>
                      </a:r>
                      <a:endParaRPr kumimoji="1" lang="zh-TW" altLang="en-US" sz="28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n-lt"/>
                          <a:ea typeface="新細明體" pitchFamily="18" charset="-120"/>
                        </a:rPr>
                        <a:t>　</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a:ln>
                            <a:noFill/>
                          </a:ln>
                          <a:solidFill>
                            <a:schemeClr val="tx1"/>
                          </a:solidFill>
                          <a:effectLst/>
                          <a:latin typeface="+mn-lt"/>
                          <a:ea typeface="+mn-ea"/>
                          <a:sym typeface="Wingdings" panose="05000000000000000000" pitchFamily="2" charset="2"/>
                        </a:rPr>
                        <a:t>  </a:t>
                      </a:r>
                      <a:r>
                        <a:rPr kumimoji="1" lang="zh-TW" altLang="en-US" sz="1800" b="1" i="0" u="none" strike="noStrike" cap="none" normalizeH="0" baseline="0" dirty="0">
                          <a:ln>
                            <a:noFill/>
                          </a:ln>
                          <a:solidFill>
                            <a:schemeClr val="tx1"/>
                          </a:solidFill>
                          <a:effectLst/>
                          <a:latin typeface="+mn-lt"/>
                          <a:ea typeface="新細明體" pitchFamily="18" charset="-120"/>
                        </a:rPr>
                        <a:t>　</a:t>
                      </a:r>
                      <a:endParaRPr kumimoji="1" lang="zh-TW" altLang="en-US" sz="28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n-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b.</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n-lt"/>
                          <a:ea typeface="新細明體" pitchFamily="18" charset="-120"/>
                        </a:rPr>
                        <a:t>　</a:t>
                      </a:r>
                      <a:endParaRPr kumimoji="1" lang="zh-TW" altLang="en-US" sz="2400" b="1" i="0" u="none" strike="noStrike" cap="none" normalizeH="0" baseline="0" dirty="0">
                        <a:ln>
                          <a:noFill/>
                        </a:ln>
                        <a:solidFill>
                          <a:schemeClr val="tx1"/>
                        </a:solidFill>
                        <a:effectLst/>
                        <a:latin typeface="+mn-lt"/>
                        <a:ea typeface="+mn-ea"/>
                      </a:endParaRPr>
                    </a:p>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n-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n-lt"/>
                          <a:ea typeface="新細明體" pitchFamily="18" charset="-120"/>
                        </a:rPr>
                        <a:t>　</a:t>
                      </a:r>
                      <a:r>
                        <a:rPr kumimoji="1" lang="zh-TW" altLang="en-US" sz="24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n-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a:ln>
                            <a:noFill/>
                          </a:ln>
                          <a:solidFill>
                            <a:schemeClr val="tx1"/>
                          </a:solidFill>
                          <a:effectLst/>
                          <a:latin typeface="+mn-lt"/>
                          <a:ea typeface="新細明體" pitchFamily="18" charset="-120"/>
                        </a:rPr>
                        <a:t>c.</a:t>
                      </a:r>
                      <a:endParaRPr kumimoji="1" lang="en-US" altLang="zh-TW" sz="2400" b="1" i="0" u="none" strike="noStrike" cap="none" normalizeH="0" baseline="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n-lt"/>
                          <a:ea typeface="新細明體" pitchFamily="18" charset="-120"/>
                        </a:rPr>
                        <a:t>　</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n-lt"/>
                          <a:ea typeface="新細明體" pitchFamily="18" charset="-120"/>
                        </a:rPr>
                        <a:t>　</a:t>
                      </a:r>
                      <a:r>
                        <a:rPr kumimoji="1" lang="zh-TW" altLang="en-US" sz="24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n-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n-lt"/>
                          <a:ea typeface="新細明體" pitchFamily="18" charset="-120"/>
                        </a:rPr>
                        <a:t>　</a:t>
                      </a:r>
                      <a:r>
                        <a:rPr kumimoji="1" lang="zh-TW" altLang="en-US" sz="2400" b="1" i="0" u="none" strike="noStrike" cap="none" normalizeH="0" baseline="0" dirty="0">
                          <a:ln>
                            <a:noFill/>
                          </a:ln>
                          <a:solidFill>
                            <a:schemeClr val="tx1"/>
                          </a:solidFill>
                          <a:effectLst/>
                          <a:latin typeface="+mn-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n-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Price: </a:t>
                      </a:r>
                      <a:endParaRPr kumimoji="1" lang="en-US" altLang="zh-TW"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HKD500</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n-lt"/>
                          <a:ea typeface="新細明體" pitchFamily="18" charset="-120"/>
                        </a:rPr>
                        <a:t>　</a:t>
                      </a:r>
                      <a:r>
                        <a:rPr kumimoji="1" lang="en-US" altLang="zh-TW" sz="1600" b="1" i="0" u="none" strike="noStrike" cap="none" normalizeH="0" baseline="0" dirty="0">
                          <a:ln>
                            <a:noFill/>
                          </a:ln>
                          <a:solidFill>
                            <a:schemeClr val="tx1"/>
                          </a:solidFill>
                          <a:effectLst/>
                          <a:latin typeface="+mn-lt"/>
                          <a:ea typeface="新細明體" pitchFamily="18" charset="-120"/>
                        </a:rPr>
                        <a:t>HKD300</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n-lt"/>
                          <a:ea typeface="新細明體" pitchFamily="18" charset="-120"/>
                        </a:rPr>
                        <a:t>　</a:t>
                      </a:r>
                      <a:r>
                        <a:rPr kumimoji="1" lang="en-US" altLang="zh-TW" sz="1600" b="1" i="0" u="none" strike="noStrike" cap="none" normalizeH="0" baseline="0" dirty="0">
                          <a:ln>
                            <a:noFill/>
                          </a:ln>
                          <a:solidFill>
                            <a:schemeClr val="tx1"/>
                          </a:solidFill>
                          <a:effectLst/>
                          <a:latin typeface="+mn-lt"/>
                          <a:ea typeface="新細明體" pitchFamily="18" charset="-120"/>
                        </a:rPr>
                        <a:t>HKD700</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新細明體" pitchFamily="18" charset="-120"/>
                        </a:rPr>
                        <a:t>HKD500</a:t>
                      </a:r>
                      <a:endParaRPr kumimoji="1" lang="zh-TW" altLang="en-US" sz="2400" b="1" i="0" u="none" strike="noStrike" cap="none" normalizeH="0" baseline="0" dirty="0">
                        <a:ln>
                          <a:noFill/>
                        </a:ln>
                        <a:solidFill>
                          <a:schemeClr val="tx1"/>
                        </a:solidFill>
                        <a:effectLst/>
                        <a:latin typeface="+mn-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1" name="Rectangle 10"/>
          <p:cNvSpPr/>
          <p:nvPr/>
        </p:nvSpPr>
        <p:spPr>
          <a:xfrm>
            <a:off x="838690" y="1591978"/>
            <a:ext cx="1192571" cy="369332"/>
          </a:xfrm>
          <a:prstGeom prst="rect">
            <a:avLst/>
          </a:prstGeom>
        </p:spPr>
        <p:txBody>
          <a:bodyPr wrap="none">
            <a:spAutoFit/>
          </a:bodyPr>
          <a:lstStyle/>
          <a:p>
            <a:r>
              <a:rPr kumimoji="1" lang="en-US" altLang="zh-TW" b="1" dirty="0"/>
              <a:t>(Example) </a:t>
            </a:r>
            <a:endParaRPr lang="en-US" dirty="0"/>
          </a:p>
        </p:txBody>
      </p:sp>
    </p:spTree>
    <p:extLst>
      <p:ext uri="{BB962C8B-B14F-4D97-AF65-F5344CB8AC3E}">
        <p14:creationId xmlns:p14="http://schemas.microsoft.com/office/powerpoint/2010/main" val="3606468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b="1" dirty="0">
                <a:solidFill>
                  <a:schemeClr val="tx2"/>
                </a:solidFill>
              </a:rPr>
              <a:t>Perceptual Mapping</a:t>
            </a:r>
            <a:endParaRPr lang="en-US" b="1" dirty="0">
              <a:solidFill>
                <a:schemeClr val="tx2"/>
              </a:solidFill>
            </a:endParaRPr>
          </a:p>
        </p:txBody>
      </p:sp>
      <p:cxnSp>
        <p:nvCxnSpPr>
          <p:cNvPr id="7" name="Straight Arrow Connector 6"/>
          <p:cNvCxnSpPr/>
          <p:nvPr/>
        </p:nvCxnSpPr>
        <p:spPr>
          <a:xfrm>
            <a:off x="2622250" y="3717032"/>
            <a:ext cx="69127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6078634" y="1916831"/>
            <a:ext cx="17366" cy="37444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43472" y="3604374"/>
            <a:ext cx="2088232" cy="369332"/>
          </a:xfrm>
          <a:prstGeom prst="rect">
            <a:avLst/>
          </a:prstGeom>
          <a:noFill/>
        </p:spPr>
        <p:txBody>
          <a:bodyPr wrap="square" rtlCol="0">
            <a:spAutoFit/>
          </a:bodyPr>
          <a:lstStyle/>
          <a:p>
            <a:r>
              <a:rPr lang="en-US" dirty="0"/>
              <a:t>Lower Price</a:t>
            </a:r>
          </a:p>
        </p:txBody>
      </p:sp>
      <p:sp>
        <p:nvSpPr>
          <p:cNvPr id="20" name="TextBox 19"/>
          <p:cNvSpPr txBox="1"/>
          <p:nvPr/>
        </p:nvSpPr>
        <p:spPr>
          <a:xfrm>
            <a:off x="9475613" y="3604374"/>
            <a:ext cx="2088232" cy="369332"/>
          </a:xfrm>
          <a:prstGeom prst="rect">
            <a:avLst/>
          </a:prstGeom>
          <a:noFill/>
        </p:spPr>
        <p:txBody>
          <a:bodyPr wrap="square" rtlCol="0">
            <a:spAutoFit/>
          </a:bodyPr>
          <a:lstStyle/>
          <a:p>
            <a:r>
              <a:rPr lang="en-US" dirty="0"/>
              <a:t>Higher Price</a:t>
            </a:r>
          </a:p>
        </p:txBody>
      </p:sp>
      <p:sp>
        <p:nvSpPr>
          <p:cNvPr id="22" name="TextBox 21"/>
          <p:cNvSpPr txBox="1"/>
          <p:nvPr/>
        </p:nvSpPr>
        <p:spPr>
          <a:xfrm>
            <a:off x="5303912" y="5659633"/>
            <a:ext cx="2088232" cy="369332"/>
          </a:xfrm>
          <a:prstGeom prst="rect">
            <a:avLst/>
          </a:prstGeom>
          <a:noFill/>
        </p:spPr>
        <p:txBody>
          <a:bodyPr wrap="square" rtlCol="0">
            <a:spAutoFit/>
          </a:bodyPr>
          <a:lstStyle/>
          <a:p>
            <a:r>
              <a:rPr lang="en-US" dirty="0"/>
              <a:t>Lower Quality </a:t>
            </a:r>
          </a:p>
        </p:txBody>
      </p:sp>
      <p:sp>
        <p:nvSpPr>
          <p:cNvPr id="23" name="TextBox 22"/>
          <p:cNvSpPr txBox="1"/>
          <p:nvPr/>
        </p:nvSpPr>
        <p:spPr>
          <a:xfrm>
            <a:off x="5303912" y="1547499"/>
            <a:ext cx="1800200" cy="369332"/>
          </a:xfrm>
          <a:prstGeom prst="rect">
            <a:avLst/>
          </a:prstGeom>
          <a:noFill/>
        </p:spPr>
        <p:txBody>
          <a:bodyPr wrap="square" rtlCol="0">
            <a:spAutoFit/>
          </a:bodyPr>
          <a:lstStyle/>
          <a:p>
            <a:r>
              <a:rPr lang="en-US" dirty="0"/>
              <a:t>Higher Quality </a:t>
            </a:r>
          </a:p>
        </p:txBody>
      </p:sp>
      <p:grpSp>
        <p:nvGrpSpPr>
          <p:cNvPr id="27" name="Group 26"/>
          <p:cNvGrpSpPr/>
          <p:nvPr/>
        </p:nvGrpSpPr>
        <p:grpSpPr>
          <a:xfrm>
            <a:off x="6297518" y="2312344"/>
            <a:ext cx="1342834" cy="730363"/>
            <a:chOff x="7248128" y="2492896"/>
            <a:chExt cx="1740142" cy="504055"/>
          </a:xfrm>
        </p:grpSpPr>
        <p:sp>
          <p:nvSpPr>
            <p:cNvPr id="26" name="Oval 25"/>
            <p:cNvSpPr/>
            <p:nvPr/>
          </p:nvSpPr>
          <p:spPr>
            <a:xfrm>
              <a:off x="7248128" y="2492896"/>
              <a:ext cx="1584176" cy="50405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7248128" y="2626119"/>
              <a:ext cx="1740142" cy="279451"/>
            </a:xfrm>
            <a:prstGeom prst="rect">
              <a:avLst/>
            </a:prstGeom>
            <a:noFill/>
            <a:ln>
              <a:noFill/>
            </a:ln>
          </p:spPr>
          <p:txBody>
            <a:bodyPr wrap="square" rtlCol="0">
              <a:spAutoFit/>
            </a:bodyPr>
            <a:lstStyle/>
            <a:p>
              <a:r>
                <a:rPr lang="en-US" sz="1600" b="1" dirty="0"/>
                <a:t>Your Product</a:t>
              </a:r>
            </a:p>
          </p:txBody>
        </p:sp>
      </p:grpSp>
      <p:grpSp>
        <p:nvGrpSpPr>
          <p:cNvPr id="29" name="Group 28"/>
          <p:cNvGrpSpPr/>
          <p:nvPr/>
        </p:nvGrpSpPr>
        <p:grpSpPr>
          <a:xfrm>
            <a:off x="6297518" y="4014007"/>
            <a:ext cx="1311910" cy="750631"/>
            <a:chOff x="7248128" y="2492896"/>
            <a:chExt cx="1584176" cy="504055"/>
          </a:xfrm>
          <a:solidFill>
            <a:srgbClr val="FFFF99"/>
          </a:solidFill>
        </p:grpSpPr>
        <p:sp>
          <p:nvSpPr>
            <p:cNvPr id="30" name="Oval 29"/>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C</a:t>
              </a:r>
              <a:endParaRPr lang="en-US" sz="1200" b="1" dirty="0"/>
            </a:p>
          </p:txBody>
        </p:sp>
      </p:grpSp>
      <p:grpSp>
        <p:nvGrpSpPr>
          <p:cNvPr id="32" name="Group 31"/>
          <p:cNvGrpSpPr/>
          <p:nvPr/>
        </p:nvGrpSpPr>
        <p:grpSpPr>
          <a:xfrm>
            <a:off x="8465963" y="1680853"/>
            <a:ext cx="1311910" cy="750631"/>
            <a:chOff x="7248128" y="2492896"/>
            <a:chExt cx="1584176" cy="504055"/>
          </a:xfrm>
          <a:solidFill>
            <a:schemeClr val="accent2">
              <a:lumMod val="20000"/>
              <a:lumOff val="80000"/>
            </a:schemeClr>
          </a:solidFill>
        </p:grpSpPr>
        <p:sp>
          <p:nvSpPr>
            <p:cNvPr id="33" name="Oval 32"/>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B</a:t>
              </a:r>
              <a:endParaRPr lang="en-US" sz="1200" b="1" dirty="0"/>
            </a:p>
          </p:txBody>
        </p:sp>
      </p:grpSp>
      <p:grpSp>
        <p:nvGrpSpPr>
          <p:cNvPr id="35" name="Group 34"/>
          <p:cNvGrpSpPr/>
          <p:nvPr/>
        </p:nvGrpSpPr>
        <p:grpSpPr>
          <a:xfrm>
            <a:off x="2748918" y="4694070"/>
            <a:ext cx="1311910" cy="750631"/>
            <a:chOff x="7248128" y="2492896"/>
            <a:chExt cx="1584176" cy="504055"/>
          </a:xfrm>
          <a:solidFill>
            <a:srgbClr val="92D050"/>
          </a:solidFill>
        </p:grpSpPr>
        <p:sp>
          <p:nvSpPr>
            <p:cNvPr id="36" name="Oval 35"/>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A</a:t>
              </a:r>
              <a:endParaRPr lang="en-US" sz="1200" b="1" dirty="0"/>
            </a:p>
          </p:txBody>
        </p:sp>
      </p:grpSp>
      <p:sp>
        <p:nvSpPr>
          <p:cNvPr id="38" name="Rectangle 37"/>
          <p:cNvSpPr/>
          <p:nvPr/>
        </p:nvSpPr>
        <p:spPr>
          <a:xfrm>
            <a:off x="747186" y="1448140"/>
            <a:ext cx="1192571" cy="369332"/>
          </a:xfrm>
          <a:prstGeom prst="rect">
            <a:avLst/>
          </a:prstGeom>
        </p:spPr>
        <p:txBody>
          <a:bodyPr wrap="none">
            <a:spAutoFit/>
          </a:bodyPr>
          <a:lstStyle/>
          <a:p>
            <a:r>
              <a:rPr kumimoji="1" lang="en-US" altLang="zh-TW" b="1" dirty="0"/>
              <a:t>(Example) </a:t>
            </a:r>
            <a:endParaRPr lang="en-US" dirty="0"/>
          </a:p>
        </p:txBody>
      </p:sp>
    </p:spTree>
    <p:extLst>
      <p:ext uri="{BB962C8B-B14F-4D97-AF65-F5344CB8AC3E}">
        <p14:creationId xmlns:p14="http://schemas.microsoft.com/office/powerpoint/2010/main" val="3050529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8B51-C32C-BAAA-23EE-56A489AE7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1E499-056D-5A5C-3948-4505C6896325}"/>
              </a:ext>
            </a:extLst>
          </p:cNvPr>
          <p:cNvSpPr>
            <a:spLocks noGrp="1"/>
          </p:cNvSpPr>
          <p:nvPr>
            <p:ph type="title"/>
          </p:nvPr>
        </p:nvSpPr>
        <p:spPr/>
        <p:txBody>
          <a:bodyPr/>
          <a:lstStyle/>
          <a:p>
            <a:r>
              <a:rPr lang="en-US" altLang="en-US" b="1" dirty="0">
                <a:solidFill>
                  <a:schemeClr val="tx2"/>
                </a:solidFill>
              </a:rPr>
              <a:t>Sales and Marketing Plan</a:t>
            </a:r>
            <a:endParaRPr lang="en-US" b="1" dirty="0">
              <a:solidFill>
                <a:schemeClr val="tx2"/>
              </a:solidFill>
            </a:endParaRPr>
          </a:p>
        </p:txBody>
      </p:sp>
      <p:sp>
        <p:nvSpPr>
          <p:cNvPr id="3" name="Content Placeholder 2">
            <a:extLst>
              <a:ext uri="{FF2B5EF4-FFF2-40B4-BE49-F238E27FC236}">
                <a16:creationId xmlns:a16="http://schemas.microsoft.com/office/drawing/2014/main" id="{4B45AE29-F32A-4496-7AF0-72B04FDD8DE3}"/>
              </a:ext>
            </a:extLst>
          </p:cNvPr>
          <p:cNvSpPr>
            <a:spLocks noGrp="1"/>
          </p:cNvSpPr>
          <p:nvPr>
            <p:ph idx="1"/>
          </p:nvPr>
        </p:nvSpPr>
        <p:spPr/>
        <p:txBody>
          <a:bodyPr>
            <a:normAutofit/>
          </a:bodyPr>
          <a:lstStyle/>
          <a:p>
            <a:pPr marL="342900" indent="-342900">
              <a:buClrTx/>
              <a:buFont typeface="Arial" panose="020B0604020202020204" pitchFamily="34" charset="0"/>
              <a:buChar char="•"/>
            </a:pPr>
            <a:r>
              <a:rPr lang="en-US" sz="2800" dirty="0">
                <a:solidFill>
                  <a:schemeClr val="bg1">
                    <a:lumMod val="50000"/>
                  </a:schemeClr>
                </a:solidFill>
              </a:rPr>
              <a:t>Who are your target customers (those who will pay) and target end-users (those who will use the product)?</a:t>
            </a:r>
          </a:p>
          <a:p>
            <a:pPr marL="342900" indent="-342900">
              <a:buClrTx/>
              <a:buFont typeface="Arial" panose="020B0604020202020204" pitchFamily="34" charset="0"/>
              <a:buChar char="•"/>
            </a:pPr>
            <a:r>
              <a:rPr lang="en-US" sz="2800" dirty="0">
                <a:solidFill>
                  <a:schemeClr val="bg1">
                    <a:lumMod val="50000"/>
                  </a:schemeClr>
                </a:solidFill>
              </a:rPr>
              <a:t>What is the potential market size?</a:t>
            </a:r>
          </a:p>
          <a:p>
            <a:pPr marL="342900" indent="-342900">
              <a:buClrTx/>
              <a:buFont typeface="Arial" panose="020B0604020202020204" pitchFamily="34" charset="0"/>
              <a:buChar char="•"/>
            </a:pPr>
            <a:r>
              <a:rPr lang="en-US" sz="2800" dirty="0">
                <a:solidFill>
                  <a:schemeClr val="bg1">
                    <a:lumMod val="50000"/>
                  </a:schemeClr>
                </a:solidFill>
              </a:rPr>
              <a:t>What are the marketing channels?</a:t>
            </a:r>
            <a:endParaRPr lang="en-HK" sz="3200" dirty="0">
              <a:solidFill>
                <a:schemeClr val="bg1">
                  <a:lumMod val="50000"/>
                </a:schemeClr>
              </a:solidFill>
            </a:endParaRPr>
          </a:p>
        </p:txBody>
      </p:sp>
    </p:spTree>
    <p:extLst>
      <p:ext uri="{BB962C8B-B14F-4D97-AF65-F5344CB8AC3E}">
        <p14:creationId xmlns:p14="http://schemas.microsoft.com/office/powerpoint/2010/main" val="2613595707"/>
      </p:ext>
    </p:extLst>
  </p:cSld>
  <p:clrMapOvr>
    <a:masterClrMapping/>
  </p:clrMapOvr>
</p:sld>
</file>

<file path=ppt/theme/theme1.xml><?xml version="1.0" encoding="utf-8"?>
<a:theme xmlns:a="http://schemas.openxmlformats.org/drawingml/2006/main" name="Retrospect">
  <a:themeElements>
    <a:clrScheme name="Custom 2">
      <a:dk1>
        <a:srgbClr val="000000"/>
      </a:dk1>
      <a:lt1>
        <a:srgbClr val="FFFFFF"/>
      </a:lt1>
      <a:dk2>
        <a:srgbClr val="FF6F0F"/>
      </a:dk2>
      <a:lt2>
        <a:srgbClr val="F2E0D5"/>
      </a:lt2>
      <a:accent1>
        <a:srgbClr val="056EE1"/>
      </a:accent1>
      <a:accent2>
        <a:srgbClr val="0566D1"/>
      </a:accent2>
      <a:accent3>
        <a:srgbClr val="0452A8"/>
      </a:accent3>
      <a:accent4>
        <a:srgbClr val="034997"/>
      </a:accent4>
      <a:accent5>
        <a:srgbClr val="033C7B"/>
      </a:accent5>
      <a:accent6>
        <a:srgbClr val="02244A"/>
      </a:accent6>
      <a:hlink>
        <a:srgbClr val="E25B00"/>
      </a:hlink>
      <a:folHlink>
        <a:srgbClr val="FFB68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54F10C98BFC74FAB5F5F942FD04A56" ma:contentTypeVersion="19" ma:contentTypeDescription="Create a new document." ma:contentTypeScope="" ma:versionID="4bc9006fa56311ad9faa2fdcf8371fdc">
  <xsd:schema xmlns:xsd="http://www.w3.org/2001/XMLSchema" xmlns:xs="http://www.w3.org/2001/XMLSchema" xmlns:p="http://schemas.microsoft.com/office/2006/metadata/properties" xmlns:ns2="e34a32c3-f8bf-4e63-b318-82ab5fbeed33" xmlns:ns3="ae2bc03f-f653-430d-98c7-f3ac9cdbbedc" targetNamespace="http://schemas.microsoft.com/office/2006/metadata/properties" ma:root="true" ma:fieldsID="56be456cdfcd0ccc701cae0446af61b2" ns2:_="" ns3:_="">
    <xsd:import namespace="e34a32c3-f8bf-4e63-b318-82ab5fbeed33"/>
    <xsd:import namespace="ae2bc03f-f653-430d-98c7-f3ac9cdbbed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a32c3-f8bf-4e63-b318-82ab5fbeed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b92707-235b-49d4-9598-b5d873aa68b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2bc03f-f653-430d-98c7-f3ac9cdbbed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66381c7-b32a-4402-8f64-aa54313221fd}" ma:internalName="TaxCatchAll" ma:showField="CatchAllData" ma:web="ae2bc03f-f653-430d-98c7-f3ac9cdbbe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34a32c3-f8bf-4e63-b318-82ab5fbeed33">
      <Terms xmlns="http://schemas.microsoft.com/office/infopath/2007/PartnerControls"/>
    </lcf76f155ced4ddcb4097134ff3c332f>
    <TaxCatchAll xmlns="ae2bc03f-f653-430d-98c7-f3ac9cdbbed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B9C60B-110E-4AAD-A33F-7E84A35DB4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4a32c3-f8bf-4e63-b318-82ab5fbeed33"/>
    <ds:schemaRef ds:uri="ae2bc03f-f653-430d-98c7-f3ac9cdbbe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4FF0EF-02A4-4944-BC8D-866D461C93CF}">
  <ds:schemaRefs>
    <ds:schemaRef ds:uri="http://schemas.microsoft.com/office/2006/metadata/properties"/>
    <ds:schemaRef ds:uri="http://schemas.microsoft.com/office/infopath/2007/PartnerControls"/>
    <ds:schemaRef ds:uri="e34a32c3-f8bf-4e63-b318-82ab5fbeed33"/>
    <ds:schemaRef ds:uri="ae2bc03f-f653-430d-98c7-f3ac9cdbbedc"/>
  </ds:schemaRefs>
</ds:datastoreItem>
</file>

<file path=customXml/itemProps3.xml><?xml version="1.0" encoding="utf-8"?>
<ds:datastoreItem xmlns:ds="http://schemas.openxmlformats.org/officeDocument/2006/customXml" ds:itemID="{8DB7B0C7-0755-4D59-BBCE-AC869E4D54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3022</TotalTime>
  <Words>559</Words>
  <Application>Microsoft Office PowerPoint</Application>
  <PresentationFormat>Widescreen</PresentationFormat>
  <Paragraphs>132</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Retrospect</vt:lpstr>
      <vt:lpstr>  Hong Kong Techathon+ 11th Edition   Pitch Deck Template</vt:lpstr>
      <vt:lpstr>Pitch Deck Template</vt:lpstr>
      <vt:lpstr>Project Name</vt:lpstr>
      <vt:lpstr>Project Summary</vt:lpstr>
      <vt:lpstr>Product Features</vt:lpstr>
      <vt:lpstr>Research and Development Content</vt:lpstr>
      <vt:lpstr>Competitive analysis</vt:lpstr>
      <vt:lpstr>Perceptual Mapping</vt:lpstr>
      <vt:lpstr>Sales and Marketing Plan</vt:lpstr>
      <vt:lpstr>Business Model</vt:lpstr>
      <vt:lpstr>Project Schedule </vt:lpstr>
      <vt:lpstr>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nth Mouth Milestone Report</dc:title>
  <dc:creator>Lowell HM Kong</dc:creator>
  <cp:lastModifiedBy>Eros KC Yau</cp:lastModifiedBy>
  <cp:revision>69</cp:revision>
  <cp:lastPrinted>2020-05-25T02:47:53Z</cp:lastPrinted>
  <dcterms:created xsi:type="dcterms:W3CDTF">2020-01-31T15:29:31Z</dcterms:created>
  <dcterms:modified xsi:type="dcterms:W3CDTF">2026-08-10T02:26:36Z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40898e-8284-402c-838e-1fd1e257f0ce_Enabled">
    <vt:lpwstr>true</vt:lpwstr>
  </property>
  <property fmtid="{D5CDD505-2E9C-101B-9397-08002B2CF9AE}" pid="3" name="MSIP_Label_cb40898e-8284-402c-838e-1fd1e257f0ce_SetDate">
    <vt:lpwstr>2021-09-15T08:46:26Z</vt:lpwstr>
  </property>
  <property fmtid="{D5CDD505-2E9C-101B-9397-08002B2CF9AE}" pid="4" name="MSIP_Label_cb40898e-8284-402c-838e-1fd1e257f0ce_Method">
    <vt:lpwstr>Standard</vt:lpwstr>
  </property>
  <property fmtid="{D5CDD505-2E9C-101B-9397-08002B2CF9AE}" pid="5" name="MSIP_Label_cb40898e-8284-402c-838e-1fd1e257f0ce_Name">
    <vt:lpwstr>Restricted (No Protection)</vt:lpwstr>
  </property>
  <property fmtid="{D5CDD505-2E9C-101B-9397-08002B2CF9AE}" pid="6" name="MSIP_Label_cb40898e-8284-402c-838e-1fd1e257f0ce_SiteId">
    <vt:lpwstr>b3e19ac2-e192-44c8-90bd-41acbfb3dcdb</vt:lpwstr>
  </property>
  <property fmtid="{D5CDD505-2E9C-101B-9397-08002B2CF9AE}" pid="7" name="MSIP_Label_cb40898e-8284-402c-838e-1fd1e257f0ce_ActionId">
    <vt:lpwstr>9e2e89bc-373f-41bd-b8bd-e401cc926aa6</vt:lpwstr>
  </property>
  <property fmtid="{D5CDD505-2E9C-101B-9397-08002B2CF9AE}" pid="8" name="MSIP_Label_cb40898e-8284-402c-838e-1fd1e257f0ce_ContentBits">
    <vt:lpwstr>0</vt:lpwstr>
  </property>
  <property fmtid="{D5CDD505-2E9C-101B-9397-08002B2CF9AE}" pid="9" name="ContentTypeId">
    <vt:lpwstr>0x010100DB54F10C98BFC74FAB5F5F942FD04A56</vt:lpwstr>
  </property>
</Properties>
</file>